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1" r:id="rId3"/>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8319ef4eb8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28319ef4eb8_0_2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8319ef4eb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g28319ef4eb8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8319ef4eb8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g28319ef4eb8_0_1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8319ef4eb8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g28319ef4eb8_0_2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8319ef4eb8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g28319ef4eb8_0_2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8319ef4eb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g28319ef4eb8_0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8319ef4eb8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g28319ef4eb8_0_2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8319ef4eb8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28319ef4eb8_0_2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8319ef4eb8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g28319ef4eb8_0_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8319ef4eb8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28319ef4eb8_0_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7be6f711b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g27be6f711b4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839ba5ec9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g2839ba5ec94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839ba5ec94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g2839ba5ec94_0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839ba5ec9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g2839ba5ec94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839ba5ec9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g2839ba5ec94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8319ef4eb8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g28319ef4eb8_0_1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8319ef4eb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g28319ef4eb8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8319ef4eb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g28319ef4eb8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8319ef4eb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g28319ef4eb8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8319ef4eb8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g28319ef4eb8_0_1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8319ef4eb8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g28319ef4eb8_0_1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8319ef4eb8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g28319ef4eb8_0_1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8319ef4eb8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g28319ef4eb8_0_2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Projection White">
  <p:cSld name="Cover-Projection White">
    <p:bg>
      <p:bgPr>
        <a:solidFill>
          <a:schemeClr val="lt1"/>
        </a:solidFill>
      </p:bgPr>
    </p:bg>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0" l="0" r="0" t="0"/>
          <a:stretch/>
        </p:blipFill>
        <p:spPr>
          <a:xfrm>
            <a:off x="2376487" y="2195512"/>
            <a:ext cx="7439025" cy="24669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3" name="Shape 63"/>
        <p:cNvGrpSpPr/>
        <p:nvPr/>
      </p:nvGrpSpPr>
      <p:grpSpPr>
        <a:xfrm>
          <a:off x="0" y="0"/>
          <a:ext cx="0" cy="0"/>
          <a:chOff x="0" y="0"/>
          <a:chExt cx="0" cy="0"/>
        </a:xfrm>
      </p:grpSpPr>
      <p:sp>
        <p:nvSpPr>
          <p:cNvPr id="64" name="Google Shape;64;p12"/>
          <p:cNvSpPr txBox="1"/>
          <p:nvPr>
            <p:ph type="title"/>
          </p:nvPr>
        </p:nvSpPr>
        <p:spPr>
          <a:xfrm>
            <a:off x="839788" y="902524"/>
            <a:ext cx="3932100" cy="1321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3200"/>
              <a:buFont typeface="Georgia"/>
              <a:buNone/>
              <a:defRPr b="0" i="0" sz="32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65" name="Google Shape;65;p12"/>
          <p:cNvSpPr txBox="1"/>
          <p:nvPr>
            <p:ph idx="1" type="body"/>
          </p:nvPr>
        </p:nvSpPr>
        <p:spPr>
          <a:xfrm>
            <a:off x="5183188" y="1224925"/>
            <a:ext cx="6172200" cy="4873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2"/>
              </a:buClr>
              <a:buSzPts val="3200"/>
              <a:buFont typeface="Arial"/>
              <a:buChar char="•"/>
              <a:defRPr b="0" i="0" sz="3200" u="none" cap="none" strike="noStrike">
                <a:solidFill>
                  <a:schemeClr val="dk2"/>
                </a:solidFill>
                <a:latin typeface="Arial"/>
                <a:ea typeface="Arial"/>
                <a:cs typeface="Arial"/>
                <a:sym typeface="Arial"/>
              </a:defRPr>
            </a:lvl1pPr>
            <a:lvl2pPr indent="-406400" lvl="1" marL="914400" marR="0" rtl="0" algn="l">
              <a:lnSpc>
                <a:spcPct val="90000"/>
              </a:lnSpc>
              <a:spcBef>
                <a:spcPts val="5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2pPr>
            <a:lvl3pPr indent="-381000" lvl="2" marL="13716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3pPr>
            <a:lvl4pPr indent="-355600" lvl="3" marL="18288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4pPr>
            <a:lvl5pPr indent="-355600" lvl="4" marL="22860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6" name="Google Shape;66;p12"/>
          <p:cNvSpPr txBox="1"/>
          <p:nvPr>
            <p:ph idx="2" type="body"/>
          </p:nvPr>
        </p:nvSpPr>
        <p:spPr>
          <a:xfrm>
            <a:off x="839788" y="2294900"/>
            <a:ext cx="3932100" cy="38115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2"/>
              </a:buClr>
              <a:buSzPts val="1600"/>
              <a:buFont typeface="Arial"/>
              <a:buNone/>
              <a:defRPr b="0" i="0" sz="1600" u="none" cap="none" strike="noStrike">
                <a:solidFill>
                  <a:schemeClr val="dk2"/>
                </a:solidFill>
                <a:latin typeface="Arial"/>
                <a:ea typeface="Arial"/>
                <a:cs typeface="Arial"/>
                <a:sym typeface="Arial"/>
              </a:defRPr>
            </a:lvl1pPr>
            <a:lvl2pPr indent="-228600" lvl="1" marL="914400" marR="0" rtl="0" algn="l">
              <a:lnSpc>
                <a:spcPct val="90000"/>
              </a:lnSpc>
              <a:spcBef>
                <a:spcPts val="5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90000"/>
              </a:lnSpc>
              <a:spcBef>
                <a:spcPts val="50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3pPr>
            <a:lvl4pPr indent="-228600" lvl="3" marL="1828800" marR="0" rtl="0" algn="l">
              <a:lnSpc>
                <a:spcPct val="90000"/>
              </a:lnSpc>
              <a:spcBef>
                <a:spcPts val="50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4pPr>
            <a:lvl5pPr indent="-228600" lvl="4" marL="2286000" marR="0" rtl="0" algn="l">
              <a:lnSpc>
                <a:spcPct val="90000"/>
              </a:lnSpc>
              <a:spcBef>
                <a:spcPts val="50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7" name="Google Shape;67;p1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 name="Google Shape;68;p1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 name="Google Shape;69;p1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0" name="Shape 70"/>
        <p:cNvGrpSpPr/>
        <p:nvPr/>
      </p:nvGrpSpPr>
      <p:grpSpPr>
        <a:xfrm>
          <a:off x="0" y="0"/>
          <a:ext cx="0" cy="0"/>
          <a:chOff x="0" y="0"/>
          <a:chExt cx="0" cy="0"/>
        </a:xfrm>
      </p:grpSpPr>
      <p:sp>
        <p:nvSpPr>
          <p:cNvPr id="71" name="Google Shape;71;p13"/>
          <p:cNvSpPr txBox="1"/>
          <p:nvPr>
            <p:ph type="title"/>
          </p:nvPr>
        </p:nvSpPr>
        <p:spPr>
          <a:xfrm>
            <a:off x="839788" y="926274"/>
            <a:ext cx="3932100" cy="12975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3200"/>
              <a:buFont typeface="Georgia"/>
              <a:buNone/>
              <a:defRPr b="0" i="0" sz="32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2" name="Google Shape;72;p13"/>
          <p:cNvSpPr/>
          <p:nvPr>
            <p:ph idx="2" type="pic"/>
          </p:nvPr>
        </p:nvSpPr>
        <p:spPr>
          <a:xfrm>
            <a:off x="5183188" y="1272425"/>
            <a:ext cx="6172200" cy="4873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2"/>
              </a:buClr>
              <a:buSzPts val="3200"/>
              <a:buFont typeface="Arial"/>
              <a:buNone/>
              <a:defRPr b="0" i="0" sz="32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2400"/>
              <a:buFont typeface="Arial"/>
              <a:buNone/>
              <a:defRPr b="0" i="0" sz="24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2000"/>
              <a:buFont typeface="Arial"/>
              <a:buNone/>
              <a:defRPr b="0" i="0" sz="20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2000"/>
              <a:buFont typeface="Arial"/>
              <a:buNone/>
              <a:defRPr b="0" i="0" sz="20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3" name="Google Shape;73;p13"/>
          <p:cNvSpPr txBox="1"/>
          <p:nvPr>
            <p:ph idx="1" type="body"/>
          </p:nvPr>
        </p:nvSpPr>
        <p:spPr>
          <a:xfrm>
            <a:off x="839788" y="2342400"/>
            <a:ext cx="3932100" cy="38115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2"/>
              </a:buClr>
              <a:buSzPts val="1600"/>
              <a:buFont typeface="Arial"/>
              <a:buNone/>
              <a:defRPr b="0" i="0" sz="1600" u="none" cap="none" strike="noStrike">
                <a:solidFill>
                  <a:schemeClr val="dk2"/>
                </a:solidFill>
                <a:latin typeface="Arial"/>
                <a:ea typeface="Arial"/>
                <a:cs typeface="Arial"/>
                <a:sym typeface="Arial"/>
              </a:defRPr>
            </a:lvl1pPr>
            <a:lvl2pPr indent="-228600" lvl="1" marL="914400" marR="0" rtl="0" algn="l">
              <a:lnSpc>
                <a:spcPct val="90000"/>
              </a:lnSpc>
              <a:spcBef>
                <a:spcPts val="5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90000"/>
              </a:lnSpc>
              <a:spcBef>
                <a:spcPts val="50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3pPr>
            <a:lvl4pPr indent="-228600" lvl="3" marL="1828800" marR="0" rtl="0" algn="l">
              <a:lnSpc>
                <a:spcPct val="90000"/>
              </a:lnSpc>
              <a:spcBef>
                <a:spcPts val="50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4pPr>
            <a:lvl5pPr indent="-228600" lvl="4" marL="2286000" marR="0" rtl="0" algn="l">
              <a:lnSpc>
                <a:spcPct val="90000"/>
              </a:lnSpc>
              <a:spcBef>
                <a:spcPts val="50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74" name="Google Shape;74;p1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5" name="Google Shape;75;p1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 name="Google Shape;76;p1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 name="Shape 77"/>
        <p:cNvGrpSpPr/>
        <p:nvPr/>
      </p:nvGrpSpPr>
      <p:grpSpPr>
        <a:xfrm>
          <a:off x="0" y="0"/>
          <a:ext cx="0" cy="0"/>
          <a:chOff x="0" y="0"/>
          <a:chExt cx="0" cy="0"/>
        </a:xfrm>
      </p:grpSpPr>
      <p:sp>
        <p:nvSpPr>
          <p:cNvPr id="78" name="Google Shape;78;p14"/>
          <p:cNvSpPr txBox="1"/>
          <p:nvPr>
            <p:ph type="title"/>
          </p:nvPr>
        </p:nvSpPr>
        <p:spPr>
          <a:xfrm>
            <a:off x="838200" y="973777"/>
            <a:ext cx="10515600" cy="11745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Georgia"/>
              <a:buNone/>
              <a:defRPr b="0" i="0" sz="44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9" name="Google Shape;79;p14"/>
          <p:cNvSpPr txBox="1"/>
          <p:nvPr>
            <p:ph idx="1" type="body"/>
          </p:nvPr>
        </p:nvSpPr>
        <p:spPr>
          <a:xfrm rot="5400000">
            <a:off x="4171350" y="-1005587"/>
            <a:ext cx="3849300"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0" name="Google Shape;80;p1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1" name="Google Shape;81;p1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 name="Google Shape;82;p1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 name="Shape 83"/>
        <p:cNvGrpSpPr/>
        <p:nvPr/>
      </p:nvGrpSpPr>
      <p:grpSpPr>
        <a:xfrm>
          <a:off x="0" y="0"/>
          <a:ext cx="0" cy="0"/>
          <a:chOff x="0" y="0"/>
          <a:chExt cx="0" cy="0"/>
        </a:xfrm>
      </p:grpSpPr>
      <p:sp>
        <p:nvSpPr>
          <p:cNvPr id="84" name="Google Shape;84;p15"/>
          <p:cNvSpPr txBox="1"/>
          <p:nvPr>
            <p:ph type="title"/>
          </p:nvPr>
        </p:nvSpPr>
        <p:spPr>
          <a:xfrm rot="5400000">
            <a:off x="7425900" y="2249025"/>
            <a:ext cx="5226900" cy="26289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Georgia"/>
              <a:buNone/>
              <a:defRPr b="0" i="0" sz="44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5" name="Google Shape;85;p15"/>
          <p:cNvSpPr txBox="1"/>
          <p:nvPr>
            <p:ph idx="1" type="body"/>
          </p:nvPr>
        </p:nvSpPr>
        <p:spPr>
          <a:xfrm rot="5400000">
            <a:off x="2091900" y="-303675"/>
            <a:ext cx="5226900"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6" name="Google Shape;86;p1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7" name="Google Shape;87;p1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Cover-Title with Logo">
  <p:cSld name="White Cover-Title with Logo">
    <p:bg>
      <p:bgPr>
        <a:solidFill>
          <a:schemeClr val="lt1"/>
        </a:solidFill>
      </p:bgPr>
    </p:bg>
    <p:spTree>
      <p:nvGrpSpPr>
        <p:cNvPr id="10" name="Shape 10"/>
        <p:cNvGrpSpPr/>
        <p:nvPr/>
      </p:nvGrpSpPr>
      <p:grpSpPr>
        <a:xfrm>
          <a:off x="0" y="0"/>
          <a:ext cx="0" cy="0"/>
          <a:chOff x="0" y="0"/>
          <a:chExt cx="0" cy="0"/>
        </a:xfrm>
      </p:grpSpPr>
      <p:sp>
        <p:nvSpPr>
          <p:cNvPr id="11" name="Google Shape;11;p3"/>
          <p:cNvSpPr txBox="1"/>
          <p:nvPr>
            <p:ph idx="1" type="subTitle"/>
          </p:nvPr>
        </p:nvSpPr>
        <p:spPr>
          <a:xfrm>
            <a:off x="1524000" y="4484905"/>
            <a:ext cx="9144000" cy="1075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100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lnSpc>
                <a:spcPct val="90000"/>
              </a:lnSpc>
              <a:spcBef>
                <a:spcPts val="500"/>
              </a:spcBef>
              <a:spcAft>
                <a:spcPts val="0"/>
              </a:spcAft>
              <a:buClr>
                <a:schemeClr val="dk2"/>
              </a:buClr>
              <a:buSzPts val="2000"/>
              <a:buFont typeface="Arial"/>
              <a:buNone/>
              <a:defRPr b="0" i="0" sz="2000" u="none" cap="none" strike="noStrike">
                <a:solidFill>
                  <a:schemeClr val="dk2"/>
                </a:solidFill>
                <a:latin typeface="Arial"/>
                <a:ea typeface="Arial"/>
                <a:cs typeface="Arial"/>
                <a:sym typeface="Arial"/>
              </a:defRPr>
            </a:lvl2pPr>
            <a:lvl3pPr lvl="2" marR="0" rtl="0" algn="ctr">
              <a:lnSpc>
                <a:spcPct val="90000"/>
              </a:lnSpc>
              <a:spcBef>
                <a:spcPts val="50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3pPr>
            <a:lvl4pPr lvl="3" marR="0" rtl="0" algn="ctr">
              <a:lnSpc>
                <a:spcPct val="90000"/>
              </a:lnSpc>
              <a:spcBef>
                <a:spcPts val="500"/>
              </a:spcBef>
              <a:spcAft>
                <a:spcPts val="0"/>
              </a:spcAft>
              <a:buClr>
                <a:schemeClr val="dk2"/>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0000"/>
              </a:lnSpc>
              <a:spcBef>
                <a:spcPts val="500"/>
              </a:spcBef>
              <a:spcAft>
                <a:spcPts val="0"/>
              </a:spcAft>
              <a:buClr>
                <a:schemeClr val="dk2"/>
              </a:buClr>
              <a:buSzPts val="1600"/>
              <a:buFont typeface="Arial"/>
              <a:buNone/>
              <a:defRPr b="0" i="0" sz="1600" u="none" cap="none" strike="noStrike">
                <a:solidFill>
                  <a:schemeClr val="dk2"/>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pic>
        <p:nvPicPr>
          <p:cNvPr id="12" name="Google Shape;12;p3"/>
          <p:cNvPicPr preferRelativeResize="0"/>
          <p:nvPr/>
        </p:nvPicPr>
        <p:blipFill rotWithShape="1">
          <a:blip r:embed="rId2">
            <a:alphaModFix/>
          </a:blip>
          <a:srcRect b="0" l="0" r="0" t="0"/>
          <a:stretch/>
        </p:blipFill>
        <p:spPr>
          <a:xfrm>
            <a:off x="3314918" y="1201978"/>
            <a:ext cx="5629274" cy="1866815"/>
          </a:xfrm>
          <a:prstGeom prst="rect">
            <a:avLst/>
          </a:prstGeom>
          <a:noFill/>
          <a:ln>
            <a:noFill/>
          </a:ln>
        </p:spPr>
      </p:pic>
      <p:sp>
        <p:nvSpPr>
          <p:cNvPr id="13" name="Google Shape;13;p3"/>
          <p:cNvSpPr txBox="1"/>
          <p:nvPr>
            <p:ph idx="2" type="body"/>
          </p:nvPr>
        </p:nvSpPr>
        <p:spPr>
          <a:xfrm>
            <a:off x="1524000" y="3132668"/>
            <a:ext cx="9144000" cy="1267200"/>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000"/>
              </a:spcBef>
              <a:spcAft>
                <a:spcPts val="0"/>
              </a:spcAft>
              <a:buClr>
                <a:schemeClr val="dk2"/>
              </a:buClr>
              <a:buSzPts val="4400"/>
              <a:buFont typeface="Arial"/>
              <a:buNone/>
              <a:defRPr b="0" i="0" sz="4400" u="none" cap="none" strike="noStrike">
                <a:solidFill>
                  <a:schemeClr val="dk2"/>
                </a:solidFill>
                <a:latin typeface="Georgia"/>
                <a:ea typeface="Georgia"/>
                <a:cs typeface="Georgia"/>
                <a:sym typeface="Georgia"/>
              </a:defRPr>
            </a:lvl1pPr>
            <a:lvl2pPr indent="-228600" lvl="1" marL="914400" marR="0" rtl="0" algn="l">
              <a:lnSpc>
                <a:spcPct val="90000"/>
              </a:lnSpc>
              <a:spcBef>
                <a:spcPts val="500"/>
              </a:spcBef>
              <a:spcAft>
                <a:spcPts val="0"/>
              </a:spcAft>
              <a:buClr>
                <a:schemeClr val="dk2"/>
              </a:buClr>
              <a:buSzPts val="2400"/>
              <a:buFont typeface="Arial"/>
              <a:buNone/>
              <a:defRPr b="0" i="0" sz="2400" u="none" cap="none" strike="noStrike">
                <a:solidFill>
                  <a:schemeClr val="dk2"/>
                </a:solidFill>
                <a:latin typeface="Arial"/>
                <a:ea typeface="Arial"/>
                <a:cs typeface="Arial"/>
                <a:sym typeface="Arial"/>
              </a:defRPr>
            </a:lvl2pPr>
            <a:lvl3pPr indent="-228600" lvl="2" marL="1371600" marR="0" rtl="0" algn="l">
              <a:lnSpc>
                <a:spcPct val="90000"/>
              </a:lnSpc>
              <a:spcBef>
                <a:spcPts val="500"/>
              </a:spcBef>
              <a:spcAft>
                <a:spcPts val="0"/>
              </a:spcAft>
              <a:buClr>
                <a:schemeClr val="dk2"/>
              </a:buClr>
              <a:buSzPts val="2000"/>
              <a:buFont typeface="Arial"/>
              <a:buNone/>
              <a:defRPr b="0" i="0" sz="2000" u="none" cap="none" strike="noStrike">
                <a:solidFill>
                  <a:schemeClr val="dk2"/>
                </a:solidFill>
                <a:latin typeface="Arial"/>
                <a:ea typeface="Arial"/>
                <a:cs typeface="Arial"/>
                <a:sym typeface="Arial"/>
              </a:defRPr>
            </a:lvl3pPr>
            <a:lvl4pPr indent="-228600" lvl="3" marL="1828800" marR="0" rtl="0" algn="l">
              <a:lnSpc>
                <a:spcPct val="90000"/>
              </a:lnSpc>
              <a:spcBef>
                <a:spcPts val="50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4pPr>
            <a:lvl5pPr indent="-228600" lvl="4" marL="2286000" marR="0" rtl="0" algn="l">
              <a:lnSpc>
                <a:spcPct val="90000"/>
              </a:lnSpc>
              <a:spcBef>
                <a:spcPts val="50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 name="Shape 20"/>
        <p:cNvGrpSpPr/>
        <p:nvPr/>
      </p:nvGrpSpPr>
      <p:grpSpPr>
        <a:xfrm>
          <a:off x="0" y="0"/>
          <a:ext cx="0" cy="0"/>
          <a:chOff x="0" y="0"/>
          <a:chExt cx="0" cy="0"/>
        </a:xfrm>
      </p:grpSpPr>
      <p:sp>
        <p:nvSpPr>
          <p:cNvPr id="21" name="Google Shape;21;p5"/>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Clr>
                <a:schemeClr val="dk2"/>
              </a:buClr>
              <a:buSzPts val="6000"/>
              <a:buFont typeface="Georgia"/>
              <a:buNone/>
              <a:defRPr b="0" i="0" sz="60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2" name="Google Shape;22;p5"/>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dk2"/>
              </a:buClr>
              <a:buSzPts val="2400"/>
              <a:buFont typeface="Arial"/>
              <a:buNone/>
              <a:defRPr b="0" i="0" sz="2400" u="none" cap="none" strike="noStrike">
                <a:solidFill>
                  <a:schemeClr val="dk2"/>
                </a:solidFill>
                <a:latin typeface="Arial"/>
                <a:ea typeface="Arial"/>
                <a:cs typeface="Arial"/>
                <a:sym typeface="Arial"/>
              </a:defRPr>
            </a:lvl1pPr>
            <a:lvl2pPr lvl="1" marR="0" rtl="0" algn="ctr">
              <a:lnSpc>
                <a:spcPct val="90000"/>
              </a:lnSpc>
              <a:spcBef>
                <a:spcPts val="500"/>
              </a:spcBef>
              <a:spcAft>
                <a:spcPts val="0"/>
              </a:spcAft>
              <a:buClr>
                <a:schemeClr val="dk2"/>
              </a:buClr>
              <a:buSzPts val="2000"/>
              <a:buFont typeface="Arial"/>
              <a:buNone/>
              <a:defRPr b="0" i="0" sz="2000" u="none" cap="none" strike="noStrike">
                <a:solidFill>
                  <a:schemeClr val="dk2"/>
                </a:solidFill>
                <a:latin typeface="Arial"/>
                <a:ea typeface="Arial"/>
                <a:cs typeface="Arial"/>
                <a:sym typeface="Arial"/>
              </a:defRPr>
            </a:lvl2pPr>
            <a:lvl3pPr lvl="2" marR="0" rtl="0" algn="ctr">
              <a:lnSpc>
                <a:spcPct val="90000"/>
              </a:lnSpc>
              <a:spcBef>
                <a:spcPts val="50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3pPr>
            <a:lvl4pPr lvl="3" marR="0" rtl="0" algn="ctr">
              <a:lnSpc>
                <a:spcPct val="90000"/>
              </a:lnSpc>
              <a:spcBef>
                <a:spcPts val="500"/>
              </a:spcBef>
              <a:spcAft>
                <a:spcPts val="0"/>
              </a:spcAft>
              <a:buClr>
                <a:schemeClr val="dk2"/>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0000"/>
              </a:lnSpc>
              <a:spcBef>
                <a:spcPts val="500"/>
              </a:spcBef>
              <a:spcAft>
                <a:spcPts val="0"/>
              </a:spcAft>
              <a:buClr>
                <a:schemeClr val="dk2"/>
              </a:buClr>
              <a:buSzPts val="1600"/>
              <a:buFont typeface="Arial"/>
              <a:buNone/>
              <a:defRPr b="0" i="0" sz="1600" u="none" cap="none" strike="noStrike">
                <a:solidFill>
                  <a:schemeClr val="dk2"/>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23" name="Google Shape;23;p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 name="Google Shape;24;p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5" name="Google Shape;25;p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 name="Shape 26"/>
        <p:cNvGrpSpPr/>
        <p:nvPr/>
      </p:nvGrpSpPr>
      <p:grpSpPr>
        <a:xfrm>
          <a:off x="0" y="0"/>
          <a:ext cx="0" cy="0"/>
          <a:chOff x="0" y="0"/>
          <a:chExt cx="0" cy="0"/>
        </a:xfrm>
      </p:grpSpPr>
      <p:sp>
        <p:nvSpPr>
          <p:cNvPr id="27" name="Google Shape;27;p6"/>
          <p:cNvSpPr txBox="1"/>
          <p:nvPr>
            <p:ph type="title"/>
          </p:nvPr>
        </p:nvSpPr>
        <p:spPr>
          <a:xfrm>
            <a:off x="838200" y="973777"/>
            <a:ext cx="10515600" cy="11745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Georgia"/>
              <a:buNone/>
              <a:defRPr b="0" i="0" sz="44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8" name="Google Shape;28;p6"/>
          <p:cNvSpPr txBox="1"/>
          <p:nvPr>
            <p:ph idx="1" type="body"/>
          </p:nvPr>
        </p:nvSpPr>
        <p:spPr>
          <a:xfrm>
            <a:off x="838200" y="2327563"/>
            <a:ext cx="10515600" cy="3849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9" name="Google Shape;29;p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0" name="Google Shape;30;p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1" name="Google Shape;31;p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7"/>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6000"/>
              <a:buFont typeface="Georgia"/>
              <a:buNone/>
              <a:defRPr b="0" i="0" sz="60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4" name="Google Shape;34;p7"/>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9pPr>
          </a:lstStyle>
          <a:p/>
        </p:txBody>
      </p:sp>
      <p:sp>
        <p:nvSpPr>
          <p:cNvPr id="35" name="Google Shape;35;p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6" name="Google Shape;36;p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 name="Google Shape;37;p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8"/>
          <p:cNvSpPr txBox="1"/>
          <p:nvPr>
            <p:ph type="title"/>
          </p:nvPr>
        </p:nvSpPr>
        <p:spPr>
          <a:xfrm>
            <a:off x="838200" y="1021278"/>
            <a:ext cx="10515600" cy="1091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Georgia"/>
              <a:buNone/>
              <a:defRPr b="0" i="0" sz="44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40" name="Google Shape;40;p8"/>
          <p:cNvSpPr txBox="1"/>
          <p:nvPr>
            <p:ph idx="1" type="body"/>
          </p:nvPr>
        </p:nvSpPr>
        <p:spPr>
          <a:xfrm>
            <a:off x="838200" y="2291937"/>
            <a:ext cx="5181600" cy="38850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1" name="Google Shape;41;p8"/>
          <p:cNvSpPr txBox="1"/>
          <p:nvPr>
            <p:ph idx="2" type="body"/>
          </p:nvPr>
        </p:nvSpPr>
        <p:spPr>
          <a:xfrm>
            <a:off x="6172200" y="2291937"/>
            <a:ext cx="5181600" cy="38850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 name="Google Shape;42;p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 name="Google Shape;43;p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 name="Google Shape;44;p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9"/>
          <p:cNvSpPr txBox="1"/>
          <p:nvPr>
            <p:ph type="title"/>
          </p:nvPr>
        </p:nvSpPr>
        <p:spPr>
          <a:xfrm>
            <a:off x="838200" y="914400"/>
            <a:ext cx="10515600" cy="1268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Georgia"/>
              <a:buNone/>
              <a:defRPr b="0" i="0" sz="44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47" name="Google Shape;47;p9"/>
          <p:cNvSpPr txBox="1"/>
          <p:nvPr>
            <p:ph idx="1" type="body"/>
          </p:nvPr>
        </p:nvSpPr>
        <p:spPr>
          <a:xfrm>
            <a:off x="836612" y="2182813"/>
            <a:ext cx="5157900" cy="823800"/>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2"/>
              </a:buClr>
              <a:buSzPts val="2400"/>
              <a:buFont typeface="Arial"/>
              <a:buNone/>
              <a:defRPr b="1" i="0" sz="2400" u="none" cap="none" strike="noStrike">
                <a:solidFill>
                  <a:schemeClr val="dk2"/>
                </a:solidFill>
                <a:latin typeface="Arial"/>
                <a:ea typeface="Arial"/>
                <a:cs typeface="Arial"/>
                <a:sym typeface="Arial"/>
              </a:defRPr>
            </a:lvl1pPr>
            <a:lvl2pPr indent="-228600" lvl="1" marL="914400" marR="0" rtl="0" algn="l">
              <a:lnSpc>
                <a:spcPct val="90000"/>
              </a:lnSpc>
              <a:spcBef>
                <a:spcPts val="5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2pPr>
            <a:lvl3pPr indent="-228600" lvl="2" marL="1371600" marR="0" rtl="0" algn="l">
              <a:lnSpc>
                <a:spcPct val="90000"/>
              </a:lnSpc>
              <a:spcBef>
                <a:spcPts val="500"/>
              </a:spcBef>
              <a:spcAft>
                <a:spcPts val="0"/>
              </a:spcAft>
              <a:buClr>
                <a:schemeClr val="dk2"/>
              </a:buClr>
              <a:buSzPts val="1800"/>
              <a:buFont typeface="Arial"/>
              <a:buNone/>
              <a:defRPr b="1" i="0" sz="1800" u="none" cap="none" strike="noStrike">
                <a:solidFill>
                  <a:schemeClr val="dk2"/>
                </a:solidFill>
                <a:latin typeface="Arial"/>
                <a:ea typeface="Arial"/>
                <a:cs typeface="Arial"/>
                <a:sym typeface="Arial"/>
              </a:defRPr>
            </a:lvl3pPr>
            <a:lvl4pPr indent="-228600" lvl="3" marL="1828800" marR="0" rtl="0" algn="l">
              <a:lnSpc>
                <a:spcPct val="90000"/>
              </a:lnSpc>
              <a:spcBef>
                <a:spcPts val="500"/>
              </a:spcBef>
              <a:spcAft>
                <a:spcPts val="0"/>
              </a:spcAft>
              <a:buClr>
                <a:schemeClr val="dk2"/>
              </a:buClr>
              <a:buSzPts val="1600"/>
              <a:buFont typeface="Arial"/>
              <a:buNone/>
              <a:defRPr b="1" i="0" sz="1600" u="none" cap="none" strike="noStrike">
                <a:solidFill>
                  <a:schemeClr val="dk2"/>
                </a:solidFill>
                <a:latin typeface="Arial"/>
                <a:ea typeface="Arial"/>
                <a:cs typeface="Arial"/>
                <a:sym typeface="Arial"/>
              </a:defRPr>
            </a:lvl4pPr>
            <a:lvl5pPr indent="-228600" lvl="4" marL="2286000" marR="0" rtl="0" algn="l">
              <a:lnSpc>
                <a:spcPct val="90000"/>
              </a:lnSpc>
              <a:spcBef>
                <a:spcPts val="500"/>
              </a:spcBef>
              <a:spcAft>
                <a:spcPts val="0"/>
              </a:spcAft>
              <a:buClr>
                <a:schemeClr val="dk2"/>
              </a:buClr>
              <a:buSzPts val="1600"/>
              <a:buFont typeface="Arial"/>
              <a:buNone/>
              <a:defRPr b="1" i="0" sz="1600" u="none" cap="none" strike="noStrike">
                <a:solidFill>
                  <a:schemeClr val="dk2"/>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8" name="Google Shape;48;p9"/>
          <p:cNvSpPr txBox="1"/>
          <p:nvPr>
            <p:ph idx="2" type="body"/>
          </p:nvPr>
        </p:nvSpPr>
        <p:spPr>
          <a:xfrm>
            <a:off x="839788" y="3006725"/>
            <a:ext cx="5157900" cy="31830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9" name="Google Shape;49;p9"/>
          <p:cNvSpPr txBox="1"/>
          <p:nvPr>
            <p:ph idx="3" type="body"/>
          </p:nvPr>
        </p:nvSpPr>
        <p:spPr>
          <a:xfrm>
            <a:off x="6169024" y="2182813"/>
            <a:ext cx="5183100" cy="823800"/>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2"/>
              </a:buClr>
              <a:buSzPts val="2400"/>
              <a:buFont typeface="Arial"/>
              <a:buNone/>
              <a:defRPr b="1" i="0" sz="2400" u="none" cap="none" strike="noStrike">
                <a:solidFill>
                  <a:schemeClr val="dk2"/>
                </a:solidFill>
                <a:latin typeface="Arial"/>
                <a:ea typeface="Arial"/>
                <a:cs typeface="Arial"/>
                <a:sym typeface="Arial"/>
              </a:defRPr>
            </a:lvl1pPr>
            <a:lvl2pPr indent="-228600" lvl="1" marL="914400" marR="0" rtl="0" algn="l">
              <a:lnSpc>
                <a:spcPct val="90000"/>
              </a:lnSpc>
              <a:spcBef>
                <a:spcPts val="5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2pPr>
            <a:lvl3pPr indent="-228600" lvl="2" marL="1371600" marR="0" rtl="0" algn="l">
              <a:lnSpc>
                <a:spcPct val="90000"/>
              </a:lnSpc>
              <a:spcBef>
                <a:spcPts val="500"/>
              </a:spcBef>
              <a:spcAft>
                <a:spcPts val="0"/>
              </a:spcAft>
              <a:buClr>
                <a:schemeClr val="dk2"/>
              </a:buClr>
              <a:buSzPts val="1800"/>
              <a:buFont typeface="Arial"/>
              <a:buNone/>
              <a:defRPr b="1" i="0" sz="1800" u="none" cap="none" strike="noStrike">
                <a:solidFill>
                  <a:schemeClr val="dk2"/>
                </a:solidFill>
                <a:latin typeface="Arial"/>
                <a:ea typeface="Arial"/>
                <a:cs typeface="Arial"/>
                <a:sym typeface="Arial"/>
              </a:defRPr>
            </a:lvl3pPr>
            <a:lvl4pPr indent="-228600" lvl="3" marL="1828800" marR="0" rtl="0" algn="l">
              <a:lnSpc>
                <a:spcPct val="90000"/>
              </a:lnSpc>
              <a:spcBef>
                <a:spcPts val="500"/>
              </a:spcBef>
              <a:spcAft>
                <a:spcPts val="0"/>
              </a:spcAft>
              <a:buClr>
                <a:schemeClr val="dk2"/>
              </a:buClr>
              <a:buSzPts val="1600"/>
              <a:buFont typeface="Arial"/>
              <a:buNone/>
              <a:defRPr b="1" i="0" sz="1600" u="none" cap="none" strike="noStrike">
                <a:solidFill>
                  <a:schemeClr val="dk2"/>
                </a:solidFill>
                <a:latin typeface="Arial"/>
                <a:ea typeface="Arial"/>
                <a:cs typeface="Arial"/>
                <a:sym typeface="Arial"/>
              </a:defRPr>
            </a:lvl4pPr>
            <a:lvl5pPr indent="-228600" lvl="4" marL="2286000" marR="0" rtl="0" algn="l">
              <a:lnSpc>
                <a:spcPct val="90000"/>
              </a:lnSpc>
              <a:spcBef>
                <a:spcPts val="500"/>
              </a:spcBef>
              <a:spcAft>
                <a:spcPts val="0"/>
              </a:spcAft>
              <a:buClr>
                <a:schemeClr val="dk2"/>
              </a:buClr>
              <a:buSzPts val="1600"/>
              <a:buFont typeface="Arial"/>
              <a:buNone/>
              <a:defRPr b="1" i="0" sz="1600" u="none" cap="none" strike="noStrike">
                <a:solidFill>
                  <a:schemeClr val="dk2"/>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50" name="Google Shape;50;p9"/>
          <p:cNvSpPr txBox="1"/>
          <p:nvPr>
            <p:ph idx="4" type="body"/>
          </p:nvPr>
        </p:nvSpPr>
        <p:spPr>
          <a:xfrm>
            <a:off x="6172200" y="3006725"/>
            <a:ext cx="5183100" cy="31830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 name="Google Shape;51;p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2" name="Google Shape;52;p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3" name="Google Shape;53;p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sp>
        <p:nvSpPr>
          <p:cNvPr id="55" name="Google Shape;55;p10"/>
          <p:cNvSpPr txBox="1"/>
          <p:nvPr>
            <p:ph type="title"/>
          </p:nvPr>
        </p:nvSpPr>
        <p:spPr>
          <a:xfrm>
            <a:off x="838200" y="973777"/>
            <a:ext cx="10515600" cy="11745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Georgia"/>
              <a:buNone/>
              <a:defRPr b="0" i="0" sz="44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6" name="Google Shape;56;p1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7" name="Google Shape;57;p1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 name="Google Shape;58;p1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
        <p:nvSpPr>
          <p:cNvPr id="60" name="Google Shape;60;p1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1" name="Google Shape;61;p1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2" name="Google Shape;62;p1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2.xml"/><Relationship Id="rId10" Type="http://schemas.openxmlformats.org/officeDocument/2006/relationships/slideLayout" Target="../slideLayouts/slideLayout11.xml"/><Relationship Id="rId13" Type="http://schemas.openxmlformats.org/officeDocument/2006/relationships/theme" Target="../theme/theme1.xml"/><Relationship Id="rId12" Type="http://schemas.openxmlformats.org/officeDocument/2006/relationships/slideLayout" Target="../slideLayouts/slideLayout13.xml"/><Relationship Id="rId1" Type="http://schemas.openxmlformats.org/officeDocument/2006/relationships/image" Target="../media/image2.jpg"/><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Georgia"/>
              <a:buNone/>
              <a:defRPr b="0" i="0" sz="44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4" name="Shape 14"/>
        <p:cNvGrpSpPr/>
        <p:nvPr/>
      </p:nvGrpSpPr>
      <p:grpSpPr>
        <a:xfrm>
          <a:off x="0" y="0"/>
          <a:ext cx="0" cy="0"/>
          <a:chOff x="0" y="0"/>
          <a:chExt cx="0" cy="0"/>
        </a:xfrm>
      </p:grpSpPr>
      <p:sp>
        <p:nvSpPr>
          <p:cNvPr id="15" name="Google Shape;15;p4"/>
          <p:cNvSpPr txBox="1"/>
          <p:nvPr>
            <p:ph type="title"/>
          </p:nvPr>
        </p:nvSpPr>
        <p:spPr>
          <a:xfrm>
            <a:off x="838200" y="973777"/>
            <a:ext cx="10515600" cy="11745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Georgia"/>
              <a:buNone/>
              <a:defRPr b="0" i="0" sz="44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6" name="Google Shape;16;p4"/>
          <p:cNvSpPr txBox="1"/>
          <p:nvPr>
            <p:ph idx="1" type="body"/>
          </p:nvPr>
        </p:nvSpPr>
        <p:spPr>
          <a:xfrm>
            <a:off x="838200" y="2327563"/>
            <a:ext cx="10515600" cy="3849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 name="Google Shape;17;p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 name="Google Shape;18;p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 name="Google Shape;19;p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17.png"/><Relationship Id="rId5"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9.png"/><Relationship Id="rId4" Type="http://schemas.openxmlformats.org/officeDocument/2006/relationships/image" Target="../media/image5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9.png"/><Relationship Id="rId4" Type="http://schemas.openxmlformats.org/officeDocument/2006/relationships/image" Target="../media/image35.png"/><Relationship Id="rId5" Type="http://schemas.openxmlformats.org/officeDocument/2006/relationships/image" Target="../media/image24.png"/><Relationship Id="rId6"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1.png"/><Relationship Id="rId4" Type="http://schemas.openxmlformats.org/officeDocument/2006/relationships/image" Target="../media/image38.png"/><Relationship Id="rId5"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8.png"/><Relationship Id="rId4" Type="http://schemas.openxmlformats.org/officeDocument/2006/relationships/image" Target="../media/image33.png"/><Relationship Id="rId5" Type="http://schemas.openxmlformats.org/officeDocument/2006/relationships/image" Target="../media/image30.png"/><Relationship Id="rId6"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7.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5.png"/><Relationship Id="rId4" Type="http://schemas.openxmlformats.org/officeDocument/2006/relationships/image" Target="../media/image54.png"/><Relationship Id="rId5"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8.png"/><Relationship Id="rId4" Type="http://schemas.openxmlformats.org/officeDocument/2006/relationships/image" Target="../media/image46.png"/><Relationship Id="rId5" Type="http://schemas.openxmlformats.org/officeDocument/2006/relationships/image" Target="../media/image5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0.png"/><Relationship Id="rId4" Type="http://schemas.openxmlformats.org/officeDocument/2006/relationships/image" Target="../media/image51.png"/><Relationship Id="rId5" Type="http://schemas.openxmlformats.org/officeDocument/2006/relationships/image" Target="../media/image50.png"/><Relationship Id="rId6"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8.png"/><Relationship Id="rId4" Type="http://schemas.openxmlformats.org/officeDocument/2006/relationships/image" Target="../media/image52.png"/><Relationship Id="rId5" Type="http://schemas.openxmlformats.org/officeDocument/2006/relationships/image" Target="../media/image6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7.png"/><Relationship Id="rId4" Type="http://schemas.openxmlformats.org/officeDocument/2006/relationships/image" Target="../media/image6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9.png"/><Relationship Id="rId4" Type="http://schemas.openxmlformats.org/officeDocument/2006/relationships/image" Target="../media/image61.png"/><Relationship Id="rId5" Type="http://schemas.openxmlformats.org/officeDocument/2006/relationships/image" Target="../media/image6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6.png"/><Relationship Id="rId4" Type="http://schemas.openxmlformats.org/officeDocument/2006/relationships/image" Target="../media/image69.png"/><Relationship Id="rId5" Type="http://schemas.openxmlformats.org/officeDocument/2006/relationships/image" Target="../media/image6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3.png"/><Relationship Id="rId4" Type="http://schemas.openxmlformats.org/officeDocument/2006/relationships/image" Target="../media/image62.png"/><Relationship Id="rId5" Type="http://schemas.openxmlformats.org/officeDocument/2006/relationships/image" Target="../media/image5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13.png"/><Relationship Id="rId6"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13.png"/><Relationship Id="rId6" Type="http://schemas.openxmlformats.org/officeDocument/2006/relationships/image" Target="../media/image5.png"/><Relationship Id="rId7" Type="http://schemas.openxmlformats.org/officeDocument/2006/relationships/image" Target="../media/image16.png"/><Relationship Id="rId8"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6.png"/><Relationship Id="rId4" Type="http://schemas.openxmlformats.org/officeDocument/2006/relationships/image" Target="../media/image36.png"/><Relationship Id="rId5" Type="http://schemas.openxmlformats.org/officeDocument/2006/relationships/image" Target="../media/image4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18.png"/><Relationship Id="rId5"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dk2"/>
              </a:buClr>
              <a:buSzPts val="6000"/>
              <a:buFont typeface="Georgia"/>
              <a:buNone/>
            </a:pPr>
            <a:r>
              <a:rPr lang="en-US" sz="5000"/>
              <a:t>CSC 250: Foundations of Computer Science I</a:t>
            </a:r>
            <a:endParaRPr b="0" i="0" sz="5000" u="none" cap="none" strike="noStrike">
              <a:solidFill>
                <a:schemeClr val="dk2"/>
              </a:solidFill>
              <a:latin typeface="Georgia"/>
              <a:ea typeface="Georgia"/>
              <a:cs typeface="Georgia"/>
              <a:sym typeface="Georgia"/>
            </a:endParaRPr>
          </a:p>
        </p:txBody>
      </p:sp>
      <p:sp>
        <p:nvSpPr>
          <p:cNvPr id="94" name="Google Shape;94;p16"/>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2"/>
              </a:buClr>
              <a:buSzPts val="2400"/>
              <a:buFont typeface="Arial"/>
              <a:buNone/>
            </a:pPr>
            <a:r>
              <a:rPr lang="en-US"/>
              <a:t>Fall 2023 - Lecture 12</a:t>
            </a:r>
            <a:endParaRPr/>
          </a:p>
          <a:p>
            <a:pPr indent="0" lvl="0" marL="0" marR="0" rtl="0" algn="ctr">
              <a:lnSpc>
                <a:spcPct val="90000"/>
              </a:lnSpc>
              <a:spcBef>
                <a:spcPts val="0"/>
              </a:spcBef>
              <a:spcAft>
                <a:spcPts val="0"/>
              </a:spcAft>
              <a:buClr>
                <a:schemeClr val="dk2"/>
              </a:buClr>
              <a:buSzPts val="2400"/>
              <a:buFont typeface="Arial"/>
              <a:buNone/>
            </a:pPr>
            <a:r>
              <a:t/>
            </a:r>
            <a:endParaRPr/>
          </a:p>
          <a:p>
            <a:pPr indent="0" lvl="0" marL="0" marR="0" rtl="0" algn="ctr">
              <a:lnSpc>
                <a:spcPct val="90000"/>
              </a:lnSpc>
              <a:spcBef>
                <a:spcPts val="0"/>
              </a:spcBef>
              <a:spcAft>
                <a:spcPts val="0"/>
              </a:spcAft>
              <a:buClr>
                <a:schemeClr val="dk2"/>
              </a:buClr>
              <a:buSzPts val="2400"/>
              <a:buFont typeface="Arial"/>
              <a:buNone/>
            </a:pPr>
            <a:r>
              <a:rPr lang="en-US" sz="1500"/>
              <a:t>Amitabha Dey</a:t>
            </a:r>
            <a:endParaRPr sz="1500"/>
          </a:p>
          <a:p>
            <a:pPr indent="0" lvl="0" marL="0" marR="0" rtl="0" algn="ctr">
              <a:lnSpc>
                <a:spcPct val="90000"/>
              </a:lnSpc>
              <a:spcBef>
                <a:spcPts val="0"/>
              </a:spcBef>
              <a:spcAft>
                <a:spcPts val="0"/>
              </a:spcAft>
              <a:buClr>
                <a:schemeClr val="dk2"/>
              </a:buClr>
              <a:buSzPts val="2400"/>
              <a:buFont typeface="Arial"/>
              <a:buNone/>
            </a:pPr>
            <a:r>
              <a:t/>
            </a:r>
            <a:endParaRPr/>
          </a:p>
          <a:p>
            <a:pPr indent="0" lvl="0" marL="0" marR="0" rtl="0" algn="ctr">
              <a:lnSpc>
                <a:spcPct val="90000"/>
              </a:lnSpc>
              <a:spcBef>
                <a:spcPts val="0"/>
              </a:spcBef>
              <a:spcAft>
                <a:spcPts val="0"/>
              </a:spcAft>
              <a:buClr>
                <a:schemeClr val="dk2"/>
              </a:buClr>
              <a:buSzPts val="2400"/>
              <a:buFont typeface="Arial"/>
              <a:buNone/>
            </a:pPr>
            <a:r>
              <a:t/>
            </a:r>
            <a:endParaRPr/>
          </a:p>
          <a:p>
            <a:pPr indent="0" lvl="0" marL="0" marR="0" rtl="0" algn="ctr">
              <a:lnSpc>
                <a:spcPct val="90000"/>
              </a:lnSpc>
              <a:spcBef>
                <a:spcPts val="0"/>
              </a:spcBef>
              <a:spcAft>
                <a:spcPts val="0"/>
              </a:spcAft>
              <a:buClr>
                <a:schemeClr val="dk2"/>
              </a:buClr>
              <a:buSzPts val="2400"/>
              <a:buFont typeface="Arial"/>
              <a:buNone/>
            </a:pPr>
            <a:r>
              <a:t/>
            </a:r>
            <a:endParaRPr/>
          </a:p>
          <a:p>
            <a:pPr indent="0" lvl="0" marL="0" marR="0" rtl="0" algn="ctr">
              <a:lnSpc>
                <a:spcPct val="90000"/>
              </a:lnSpc>
              <a:spcBef>
                <a:spcPts val="0"/>
              </a:spcBef>
              <a:spcAft>
                <a:spcPts val="0"/>
              </a:spcAft>
              <a:buClr>
                <a:schemeClr val="dk2"/>
              </a:buClr>
              <a:buSzPts val="2400"/>
              <a:buFont typeface="Arial"/>
              <a:buNone/>
            </a:pPr>
            <a:r>
              <a:rPr lang="en-US"/>
              <a:t>Department</a:t>
            </a:r>
            <a:r>
              <a:rPr lang="en-US"/>
              <a:t> of Computer Science</a:t>
            </a:r>
            <a:endParaRPr/>
          </a:p>
          <a:p>
            <a:pPr indent="0" lvl="0" marL="0" marR="0" rtl="0" algn="ctr">
              <a:lnSpc>
                <a:spcPct val="90000"/>
              </a:lnSpc>
              <a:spcBef>
                <a:spcPts val="0"/>
              </a:spcBef>
              <a:spcAft>
                <a:spcPts val="0"/>
              </a:spcAft>
              <a:buClr>
                <a:schemeClr val="dk2"/>
              </a:buClr>
              <a:buSzPts val="2400"/>
              <a:buFont typeface="Arial"/>
              <a:buNone/>
            </a:pPr>
            <a:r>
              <a:rPr lang="en-US"/>
              <a:t>University of North Carolina at Greensboro</a:t>
            </a:r>
            <a:endParaRPr/>
          </a:p>
        </p:txBody>
      </p:sp>
      <p:cxnSp>
        <p:nvCxnSpPr>
          <p:cNvPr id="95" name="Google Shape;95;p16"/>
          <p:cNvCxnSpPr/>
          <p:nvPr/>
        </p:nvCxnSpPr>
        <p:spPr>
          <a:xfrm>
            <a:off x="1618175" y="4145625"/>
            <a:ext cx="9054000" cy="30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5"/>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300"/>
              <a:t>Mutually Exclusive/Disjoint Events</a:t>
            </a:r>
            <a:endParaRPr sz="2300"/>
          </a:p>
          <a:p>
            <a:pPr indent="0" lvl="0" marL="0" rtl="0" algn="l">
              <a:spcBef>
                <a:spcPts val="0"/>
              </a:spcBef>
              <a:spcAft>
                <a:spcPts val="0"/>
              </a:spcAft>
              <a:buClr>
                <a:schemeClr val="dk2"/>
              </a:buClr>
              <a:buSzPts val="6000"/>
              <a:buFont typeface="Georgia"/>
              <a:buNone/>
            </a:pPr>
            <a:r>
              <a:rPr lang="en-US" sz="1800"/>
              <a:t>Examples</a:t>
            </a:r>
            <a:endParaRPr sz="1800"/>
          </a:p>
        </p:txBody>
      </p:sp>
      <p:pic>
        <p:nvPicPr>
          <p:cNvPr id="198" name="Google Shape;198;p25"/>
          <p:cNvPicPr preferRelativeResize="0"/>
          <p:nvPr/>
        </p:nvPicPr>
        <p:blipFill>
          <a:blip r:embed="rId3">
            <a:alphaModFix/>
          </a:blip>
          <a:stretch>
            <a:fillRect/>
          </a:stretch>
        </p:blipFill>
        <p:spPr>
          <a:xfrm>
            <a:off x="374725" y="1922101"/>
            <a:ext cx="5782999" cy="1267475"/>
          </a:xfrm>
          <a:prstGeom prst="rect">
            <a:avLst/>
          </a:prstGeom>
          <a:noFill/>
          <a:ln>
            <a:noFill/>
          </a:ln>
        </p:spPr>
      </p:pic>
      <p:pic>
        <p:nvPicPr>
          <p:cNvPr id="199" name="Google Shape;199;p25"/>
          <p:cNvPicPr preferRelativeResize="0"/>
          <p:nvPr/>
        </p:nvPicPr>
        <p:blipFill>
          <a:blip r:embed="rId4">
            <a:alphaModFix/>
          </a:blip>
          <a:stretch>
            <a:fillRect/>
          </a:stretch>
        </p:blipFill>
        <p:spPr>
          <a:xfrm>
            <a:off x="6211775" y="1400500"/>
            <a:ext cx="5782999" cy="5049326"/>
          </a:xfrm>
          <a:prstGeom prst="rect">
            <a:avLst/>
          </a:prstGeom>
          <a:noFill/>
          <a:ln>
            <a:noFill/>
          </a:ln>
        </p:spPr>
      </p:pic>
      <p:pic>
        <p:nvPicPr>
          <p:cNvPr id="200" name="Google Shape;200;p25"/>
          <p:cNvPicPr preferRelativeResize="0"/>
          <p:nvPr/>
        </p:nvPicPr>
        <p:blipFill>
          <a:blip r:embed="rId5">
            <a:alphaModFix/>
          </a:blip>
          <a:stretch>
            <a:fillRect/>
          </a:stretch>
        </p:blipFill>
        <p:spPr>
          <a:xfrm>
            <a:off x="374725" y="3239350"/>
            <a:ext cx="5396598" cy="3210476"/>
          </a:xfrm>
          <a:prstGeom prst="rect">
            <a:avLst/>
          </a:prstGeom>
          <a:noFill/>
          <a:ln>
            <a:noFill/>
          </a:ln>
        </p:spPr>
      </p:pic>
      <p:sp>
        <p:nvSpPr>
          <p:cNvPr id="201" name="Google Shape;201;p25"/>
          <p:cNvSpPr txBox="1"/>
          <p:nvPr/>
        </p:nvSpPr>
        <p:spPr>
          <a:xfrm>
            <a:off x="7940352" y="6449825"/>
            <a:ext cx="25746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a:t>
            </a:r>
            <a:r>
              <a:rPr lang="en-US" sz="800"/>
              <a:t>https://www.nagwa.com/</a:t>
            </a:r>
            <a:endParaRPr b="1" i="0" sz="8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6"/>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Non-Mutually Exclusive/Union Events</a:t>
            </a:r>
            <a:endParaRPr sz="2500"/>
          </a:p>
        </p:txBody>
      </p:sp>
      <p:sp>
        <p:nvSpPr>
          <p:cNvPr id="207" name="Google Shape;207;p26"/>
          <p:cNvSpPr txBox="1"/>
          <p:nvPr/>
        </p:nvSpPr>
        <p:spPr>
          <a:xfrm>
            <a:off x="337350" y="1915900"/>
            <a:ext cx="5991300" cy="222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300"/>
              <a:t>Non-mutually exclusive events are events that can happen at the same time. Examples include: driving and listening to the radio, even numbers and prime numbers on a die, losing a game and scoring, or running and sweating. Non-mutually exclusive events can make calculating probability more complex.</a:t>
            </a:r>
            <a:endParaRPr sz="1300"/>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rPr lang="en-US" sz="1300"/>
              <a:t>For example, in the case of rolling a die the event of getting an ‘odd-face’ and the event of getting ‘less than 4’ are not mutually exclusive and they are also known as compatible event.</a:t>
            </a:r>
            <a:endParaRPr sz="1300"/>
          </a:p>
          <a:p>
            <a:pPr indent="0" lvl="0" marL="0" rtl="0" algn="l">
              <a:lnSpc>
                <a:spcPct val="115000"/>
              </a:lnSpc>
              <a:spcBef>
                <a:spcPts val="0"/>
              </a:spcBef>
              <a:spcAft>
                <a:spcPts val="0"/>
              </a:spcAft>
              <a:buNone/>
            </a:pPr>
            <a:r>
              <a:t/>
            </a:r>
            <a:endParaRPr sz="1300"/>
          </a:p>
        </p:txBody>
      </p:sp>
      <p:sp>
        <p:nvSpPr>
          <p:cNvPr id="208" name="Google Shape;208;p26"/>
          <p:cNvSpPr txBox="1"/>
          <p:nvPr/>
        </p:nvSpPr>
        <p:spPr>
          <a:xfrm>
            <a:off x="710638" y="6550200"/>
            <a:ext cx="2170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https://www.ck12.org/</a:t>
            </a:r>
            <a:endParaRPr b="1" i="0" sz="800" u="none" cap="none" strike="noStrike">
              <a:solidFill>
                <a:srgbClr val="000000"/>
              </a:solidFill>
              <a:latin typeface="Arial"/>
              <a:ea typeface="Arial"/>
              <a:cs typeface="Arial"/>
              <a:sym typeface="Arial"/>
            </a:endParaRPr>
          </a:p>
        </p:txBody>
      </p:sp>
      <p:pic>
        <p:nvPicPr>
          <p:cNvPr id="209" name="Google Shape;209;p26"/>
          <p:cNvPicPr preferRelativeResize="0"/>
          <p:nvPr/>
        </p:nvPicPr>
        <p:blipFill rotWithShape="1">
          <a:blip r:embed="rId3">
            <a:alphaModFix/>
          </a:blip>
          <a:srcRect b="0" l="0" r="0" t="0"/>
          <a:stretch/>
        </p:blipFill>
        <p:spPr>
          <a:xfrm>
            <a:off x="1225500" y="3942450"/>
            <a:ext cx="4667116" cy="2607750"/>
          </a:xfrm>
          <a:prstGeom prst="rect">
            <a:avLst/>
          </a:prstGeom>
          <a:noFill/>
          <a:ln>
            <a:noFill/>
          </a:ln>
        </p:spPr>
      </p:pic>
      <p:sp>
        <p:nvSpPr>
          <p:cNvPr id="210" name="Google Shape;210;p26"/>
          <p:cNvSpPr txBox="1"/>
          <p:nvPr/>
        </p:nvSpPr>
        <p:spPr>
          <a:xfrm>
            <a:off x="8117000" y="6422475"/>
            <a:ext cx="28629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https://slideplayer.com/slide/15912209/</a:t>
            </a:r>
            <a:endParaRPr b="1" i="0" sz="800" u="none" cap="none" strike="noStrike">
              <a:solidFill>
                <a:srgbClr val="000000"/>
              </a:solidFill>
              <a:latin typeface="Arial"/>
              <a:ea typeface="Arial"/>
              <a:cs typeface="Arial"/>
              <a:sym typeface="Arial"/>
            </a:endParaRPr>
          </a:p>
        </p:txBody>
      </p:sp>
      <p:sp>
        <p:nvSpPr>
          <p:cNvPr id="211" name="Google Shape;211;p26"/>
          <p:cNvSpPr txBox="1"/>
          <p:nvPr/>
        </p:nvSpPr>
        <p:spPr>
          <a:xfrm>
            <a:off x="8190313" y="2874850"/>
            <a:ext cx="2170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https://www.mathsisfun.com/</a:t>
            </a:r>
            <a:endParaRPr b="1" i="0" sz="800" u="none" cap="none" strike="noStrike">
              <a:solidFill>
                <a:srgbClr val="000000"/>
              </a:solidFill>
              <a:latin typeface="Arial"/>
              <a:ea typeface="Arial"/>
              <a:cs typeface="Arial"/>
              <a:sym typeface="Arial"/>
            </a:endParaRPr>
          </a:p>
        </p:txBody>
      </p:sp>
      <p:pic>
        <p:nvPicPr>
          <p:cNvPr id="212" name="Google Shape;212;p26"/>
          <p:cNvPicPr preferRelativeResize="0"/>
          <p:nvPr/>
        </p:nvPicPr>
        <p:blipFill rotWithShape="1">
          <a:blip r:embed="rId4">
            <a:alphaModFix/>
          </a:blip>
          <a:srcRect b="0" l="0" r="0" t="0"/>
          <a:stretch/>
        </p:blipFill>
        <p:spPr>
          <a:xfrm>
            <a:off x="6218450" y="1600625"/>
            <a:ext cx="5844299" cy="1232975"/>
          </a:xfrm>
          <a:prstGeom prst="rect">
            <a:avLst/>
          </a:prstGeom>
          <a:noFill/>
          <a:ln>
            <a:noFill/>
          </a:ln>
        </p:spPr>
      </p:pic>
      <p:pic>
        <p:nvPicPr>
          <p:cNvPr id="213" name="Google Shape;213;p26"/>
          <p:cNvPicPr preferRelativeResize="0"/>
          <p:nvPr/>
        </p:nvPicPr>
        <p:blipFill rotWithShape="1">
          <a:blip r:embed="rId5">
            <a:alphaModFix/>
          </a:blip>
          <a:srcRect b="0" l="0" r="0" t="0"/>
          <a:stretch/>
        </p:blipFill>
        <p:spPr>
          <a:xfrm>
            <a:off x="7333060" y="3223900"/>
            <a:ext cx="4335491" cy="32516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7"/>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Non-Mutually Exclusive/Union Events</a:t>
            </a:r>
            <a:endParaRPr sz="2500"/>
          </a:p>
          <a:p>
            <a:pPr indent="0" lvl="0" marL="0" rtl="0" algn="l">
              <a:spcBef>
                <a:spcPts val="0"/>
              </a:spcBef>
              <a:spcAft>
                <a:spcPts val="0"/>
              </a:spcAft>
              <a:buClr>
                <a:schemeClr val="dk2"/>
              </a:buClr>
              <a:buSzPts val="6000"/>
              <a:buFont typeface="Georgia"/>
              <a:buNone/>
            </a:pPr>
            <a:r>
              <a:rPr lang="en-US" sz="1800"/>
              <a:t>Examples</a:t>
            </a:r>
            <a:endParaRPr sz="2500"/>
          </a:p>
        </p:txBody>
      </p:sp>
      <p:pic>
        <p:nvPicPr>
          <p:cNvPr id="219" name="Google Shape;219;p27"/>
          <p:cNvPicPr preferRelativeResize="0"/>
          <p:nvPr/>
        </p:nvPicPr>
        <p:blipFill>
          <a:blip r:embed="rId3">
            <a:alphaModFix/>
          </a:blip>
          <a:stretch>
            <a:fillRect/>
          </a:stretch>
        </p:blipFill>
        <p:spPr>
          <a:xfrm>
            <a:off x="337350" y="1925491"/>
            <a:ext cx="4003775" cy="4680884"/>
          </a:xfrm>
          <a:prstGeom prst="rect">
            <a:avLst/>
          </a:prstGeom>
          <a:noFill/>
          <a:ln>
            <a:noFill/>
          </a:ln>
        </p:spPr>
      </p:pic>
      <p:sp>
        <p:nvSpPr>
          <p:cNvPr id="220" name="Google Shape;220;p27"/>
          <p:cNvSpPr txBox="1"/>
          <p:nvPr/>
        </p:nvSpPr>
        <p:spPr>
          <a:xfrm>
            <a:off x="710638" y="6550200"/>
            <a:ext cx="2170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a:t>
            </a:r>
            <a:r>
              <a:rPr lang="en-US" sz="800"/>
              <a:t>www.chino.k12.ca.us</a:t>
            </a:r>
            <a:endParaRPr b="1" i="0" sz="800" u="none" cap="none" strike="noStrike">
              <a:solidFill>
                <a:srgbClr val="000000"/>
              </a:solidFill>
              <a:latin typeface="Arial"/>
              <a:ea typeface="Arial"/>
              <a:cs typeface="Arial"/>
              <a:sym typeface="Arial"/>
            </a:endParaRPr>
          </a:p>
        </p:txBody>
      </p:sp>
      <p:pic>
        <p:nvPicPr>
          <p:cNvPr id="221" name="Google Shape;221;p27"/>
          <p:cNvPicPr preferRelativeResize="0"/>
          <p:nvPr/>
        </p:nvPicPr>
        <p:blipFill>
          <a:blip r:embed="rId4">
            <a:alphaModFix/>
          </a:blip>
          <a:stretch>
            <a:fillRect/>
          </a:stretch>
        </p:blipFill>
        <p:spPr>
          <a:xfrm>
            <a:off x="4341125" y="1660875"/>
            <a:ext cx="6508177" cy="4843101"/>
          </a:xfrm>
          <a:prstGeom prst="rect">
            <a:avLst/>
          </a:prstGeom>
          <a:noFill/>
          <a:ln>
            <a:noFill/>
          </a:ln>
        </p:spPr>
      </p:pic>
      <p:sp>
        <p:nvSpPr>
          <p:cNvPr id="222" name="Google Shape;222;p27"/>
          <p:cNvSpPr txBox="1"/>
          <p:nvPr/>
        </p:nvSpPr>
        <p:spPr>
          <a:xfrm>
            <a:off x="6747738" y="6451700"/>
            <a:ext cx="2170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a:t>
            </a:r>
            <a:r>
              <a:rPr lang="en-US" sz="800"/>
              <a:t>https://www.intmath.com/</a:t>
            </a:r>
            <a:endParaRPr b="1" i="0" sz="8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8"/>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Non-Mutually Exclusive/Union Events</a:t>
            </a:r>
            <a:endParaRPr sz="2500"/>
          </a:p>
          <a:p>
            <a:pPr indent="0" lvl="0" marL="0" rtl="0" algn="l">
              <a:spcBef>
                <a:spcPts val="0"/>
              </a:spcBef>
              <a:spcAft>
                <a:spcPts val="0"/>
              </a:spcAft>
              <a:buClr>
                <a:schemeClr val="dk2"/>
              </a:buClr>
              <a:buSzPts val="6000"/>
              <a:buFont typeface="Georgia"/>
              <a:buNone/>
            </a:pPr>
            <a:r>
              <a:rPr lang="en-US" sz="1800"/>
              <a:t>Examples</a:t>
            </a:r>
            <a:endParaRPr sz="2500"/>
          </a:p>
        </p:txBody>
      </p:sp>
      <p:sp>
        <p:nvSpPr>
          <p:cNvPr id="228" name="Google Shape;228;p28"/>
          <p:cNvSpPr txBox="1"/>
          <p:nvPr/>
        </p:nvSpPr>
        <p:spPr>
          <a:xfrm>
            <a:off x="8030413" y="6451700"/>
            <a:ext cx="2170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a:t>
            </a:r>
            <a:r>
              <a:rPr lang="en-US" sz="800"/>
              <a:t>https://www.nagwa.com/</a:t>
            </a:r>
            <a:endParaRPr b="1" i="0" sz="800" u="none" cap="none" strike="noStrike">
              <a:solidFill>
                <a:srgbClr val="000000"/>
              </a:solidFill>
              <a:latin typeface="Arial"/>
              <a:ea typeface="Arial"/>
              <a:cs typeface="Arial"/>
              <a:sym typeface="Arial"/>
            </a:endParaRPr>
          </a:p>
        </p:txBody>
      </p:sp>
      <p:pic>
        <p:nvPicPr>
          <p:cNvPr id="229" name="Google Shape;229;p28"/>
          <p:cNvPicPr preferRelativeResize="0"/>
          <p:nvPr/>
        </p:nvPicPr>
        <p:blipFill>
          <a:blip r:embed="rId3">
            <a:alphaModFix/>
          </a:blip>
          <a:stretch>
            <a:fillRect/>
          </a:stretch>
        </p:blipFill>
        <p:spPr>
          <a:xfrm>
            <a:off x="337350" y="1872325"/>
            <a:ext cx="4733474" cy="3033676"/>
          </a:xfrm>
          <a:prstGeom prst="rect">
            <a:avLst/>
          </a:prstGeom>
          <a:noFill/>
          <a:ln>
            <a:noFill/>
          </a:ln>
        </p:spPr>
      </p:pic>
      <p:pic>
        <p:nvPicPr>
          <p:cNvPr id="230" name="Google Shape;230;p28"/>
          <p:cNvPicPr preferRelativeResize="0"/>
          <p:nvPr/>
        </p:nvPicPr>
        <p:blipFill>
          <a:blip r:embed="rId4">
            <a:alphaModFix/>
          </a:blip>
          <a:stretch>
            <a:fillRect/>
          </a:stretch>
        </p:blipFill>
        <p:spPr>
          <a:xfrm>
            <a:off x="290725" y="4847025"/>
            <a:ext cx="4916924" cy="1912475"/>
          </a:xfrm>
          <a:prstGeom prst="rect">
            <a:avLst/>
          </a:prstGeom>
          <a:noFill/>
          <a:ln>
            <a:noFill/>
          </a:ln>
        </p:spPr>
      </p:pic>
      <p:pic>
        <p:nvPicPr>
          <p:cNvPr id="231" name="Google Shape;231;p28"/>
          <p:cNvPicPr preferRelativeResize="0"/>
          <p:nvPr/>
        </p:nvPicPr>
        <p:blipFill>
          <a:blip r:embed="rId5">
            <a:alphaModFix/>
          </a:blip>
          <a:stretch>
            <a:fillRect/>
          </a:stretch>
        </p:blipFill>
        <p:spPr>
          <a:xfrm>
            <a:off x="6163850" y="1324975"/>
            <a:ext cx="5482775" cy="2557250"/>
          </a:xfrm>
          <a:prstGeom prst="rect">
            <a:avLst/>
          </a:prstGeom>
          <a:noFill/>
          <a:ln>
            <a:noFill/>
          </a:ln>
        </p:spPr>
      </p:pic>
      <p:pic>
        <p:nvPicPr>
          <p:cNvPr id="232" name="Google Shape;232;p28"/>
          <p:cNvPicPr preferRelativeResize="0"/>
          <p:nvPr/>
        </p:nvPicPr>
        <p:blipFill>
          <a:blip r:embed="rId6">
            <a:alphaModFix/>
          </a:blip>
          <a:stretch>
            <a:fillRect/>
          </a:stretch>
        </p:blipFill>
        <p:spPr>
          <a:xfrm>
            <a:off x="5888337" y="3882225"/>
            <a:ext cx="5881406" cy="25694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9"/>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Non-Mutually Exclusive/Union Events</a:t>
            </a:r>
            <a:endParaRPr sz="2500"/>
          </a:p>
          <a:p>
            <a:pPr indent="0" lvl="0" marL="0" rtl="0" algn="l">
              <a:spcBef>
                <a:spcPts val="0"/>
              </a:spcBef>
              <a:spcAft>
                <a:spcPts val="0"/>
              </a:spcAft>
              <a:buClr>
                <a:schemeClr val="dk2"/>
              </a:buClr>
              <a:buSzPts val="6000"/>
              <a:buFont typeface="Georgia"/>
              <a:buNone/>
            </a:pPr>
            <a:r>
              <a:rPr lang="en-US" sz="1800"/>
              <a:t>Examples</a:t>
            </a:r>
            <a:endParaRPr sz="2500"/>
          </a:p>
        </p:txBody>
      </p:sp>
      <p:sp>
        <p:nvSpPr>
          <p:cNvPr id="238" name="Google Shape;238;p29"/>
          <p:cNvSpPr txBox="1"/>
          <p:nvPr/>
        </p:nvSpPr>
        <p:spPr>
          <a:xfrm>
            <a:off x="8030413" y="6451700"/>
            <a:ext cx="2170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a:t>
            </a:r>
            <a:r>
              <a:rPr lang="en-US" sz="800"/>
              <a:t>https://school.ckseattle.org</a:t>
            </a:r>
            <a:endParaRPr b="1" i="0" sz="800" u="none" cap="none" strike="noStrike">
              <a:solidFill>
                <a:srgbClr val="000000"/>
              </a:solidFill>
              <a:latin typeface="Arial"/>
              <a:ea typeface="Arial"/>
              <a:cs typeface="Arial"/>
              <a:sym typeface="Arial"/>
            </a:endParaRPr>
          </a:p>
        </p:txBody>
      </p:sp>
      <p:pic>
        <p:nvPicPr>
          <p:cNvPr id="239" name="Google Shape;239;p29"/>
          <p:cNvPicPr preferRelativeResize="0"/>
          <p:nvPr/>
        </p:nvPicPr>
        <p:blipFill>
          <a:blip r:embed="rId3">
            <a:alphaModFix/>
          </a:blip>
          <a:stretch>
            <a:fillRect/>
          </a:stretch>
        </p:blipFill>
        <p:spPr>
          <a:xfrm>
            <a:off x="337350" y="1872316"/>
            <a:ext cx="3733779" cy="4680884"/>
          </a:xfrm>
          <a:prstGeom prst="rect">
            <a:avLst/>
          </a:prstGeom>
          <a:noFill/>
          <a:ln>
            <a:noFill/>
          </a:ln>
        </p:spPr>
      </p:pic>
      <p:pic>
        <p:nvPicPr>
          <p:cNvPr id="240" name="Google Shape;240;p29"/>
          <p:cNvPicPr preferRelativeResize="0"/>
          <p:nvPr/>
        </p:nvPicPr>
        <p:blipFill>
          <a:blip r:embed="rId4">
            <a:alphaModFix/>
          </a:blip>
          <a:stretch>
            <a:fillRect/>
          </a:stretch>
        </p:blipFill>
        <p:spPr>
          <a:xfrm>
            <a:off x="4112354" y="1770816"/>
            <a:ext cx="3623350" cy="4680883"/>
          </a:xfrm>
          <a:prstGeom prst="rect">
            <a:avLst/>
          </a:prstGeom>
          <a:noFill/>
          <a:ln>
            <a:noFill/>
          </a:ln>
        </p:spPr>
      </p:pic>
      <p:pic>
        <p:nvPicPr>
          <p:cNvPr id="241" name="Google Shape;241;p29"/>
          <p:cNvPicPr preferRelativeResize="0"/>
          <p:nvPr/>
        </p:nvPicPr>
        <p:blipFill>
          <a:blip r:embed="rId5">
            <a:alphaModFix/>
          </a:blip>
          <a:stretch>
            <a:fillRect/>
          </a:stretch>
        </p:blipFill>
        <p:spPr>
          <a:xfrm>
            <a:off x="7776929" y="1770816"/>
            <a:ext cx="4132413" cy="427458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0"/>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Independent Events</a:t>
            </a:r>
            <a:endParaRPr sz="2500"/>
          </a:p>
        </p:txBody>
      </p:sp>
      <p:sp>
        <p:nvSpPr>
          <p:cNvPr id="247" name="Google Shape;247;p30"/>
          <p:cNvSpPr txBox="1"/>
          <p:nvPr/>
        </p:nvSpPr>
        <p:spPr>
          <a:xfrm>
            <a:off x="337350" y="1972875"/>
            <a:ext cx="7428000" cy="1200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US" u="none" cap="none" strike="noStrike">
                <a:solidFill>
                  <a:srgbClr val="000000"/>
                </a:solidFill>
                <a:latin typeface="Arial"/>
                <a:ea typeface="Arial"/>
                <a:cs typeface="Arial"/>
                <a:sym typeface="Arial"/>
              </a:rPr>
              <a:t>In probability, two events are </a:t>
            </a:r>
            <a:r>
              <a:rPr b="1" i="0" lang="en-US" u="none" cap="none" strike="noStrike">
                <a:solidFill>
                  <a:srgbClr val="000000"/>
                </a:solidFill>
                <a:latin typeface="Arial"/>
                <a:ea typeface="Arial"/>
                <a:cs typeface="Arial"/>
                <a:sym typeface="Arial"/>
              </a:rPr>
              <a:t>independent</a:t>
            </a:r>
            <a:r>
              <a:rPr b="0" i="0" lang="en-US" u="none" cap="none" strike="noStrike">
                <a:solidFill>
                  <a:srgbClr val="000000"/>
                </a:solidFill>
                <a:latin typeface="Arial"/>
                <a:ea typeface="Arial"/>
                <a:cs typeface="Arial"/>
                <a:sym typeface="Arial"/>
              </a:rPr>
              <a:t> if the incidence of one event does not affect the probability of the other event. If the incidence of one event does affect the probability of the other event, then the events are </a:t>
            </a:r>
            <a:r>
              <a:rPr b="1" i="0" lang="en-US" u="none" cap="none" strike="noStrike">
                <a:solidFill>
                  <a:srgbClr val="000000"/>
                </a:solidFill>
                <a:latin typeface="Arial"/>
                <a:ea typeface="Arial"/>
                <a:cs typeface="Arial"/>
                <a:sym typeface="Arial"/>
              </a:rPr>
              <a:t>dependent</a:t>
            </a:r>
            <a:r>
              <a:rPr b="0" i="0" lang="en-US" u="none" cap="none" strike="noStrike">
                <a:solidFill>
                  <a:srgbClr val="000000"/>
                </a:solidFill>
                <a:latin typeface="Arial"/>
                <a:ea typeface="Arial"/>
                <a:cs typeface="Arial"/>
                <a:sym typeface="Arial"/>
              </a:rPr>
              <a:t>.</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48" name="Google Shape;248;p30"/>
          <p:cNvSpPr txBox="1"/>
          <p:nvPr/>
        </p:nvSpPr>
        <p:spPr>
          <a:xfrm>
            <a:off x="2117676" y="4707050"/>
            <a:ext cx="2170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https://brilliant.org/</a:t>
            </a:r>
            <a:endParaRPr b="1" i="0" sz="800" u="none" cap="none" strike="noStrike">
              <a:solidFill>
                <a:srgbClr val="000000"/>
              </a:solidFill>
              <a:latin typeface="Arial"/>
              <a:ea typeface="Arial"/>
              <a:cs typeface="Arial"/>
              <a:sym typeface="Arial"/>
            </a:endParaRPr>
          </a:p>
        </p:txBody>
      </p:sp>
      <p:pic>
        <p:nvPicPr>
          <p:cNvPr id="249" name="Google Shape;249;p30"/>
          <p:cNvPicPr preferRelativeResize="0"/>
          <p:nvPr/>
        </p:nvPicPr>
        <p:blipFill rotWithShape="1">
          <a:blip r:embed="rId3">
            <a:alphaModFix/>
          </a:blip>
          <a:srcRect b="0" l="0" r="0" t="0"/>
          <a:stretch/>
        </p:blipFill>
        <p:spPr>
          <a:xfrm>
            <a:off x="401400" y="2506550"/>
            <a:ext cx="7200015" cy="2200500"/>
          </a:xfrm>
          <a:prstGeom prst="rect">
            <a:avLst/>
          </a:prstGeom>
          <a:noFill/>
          <a:ln>
            <a:noFill/>
          </a:ln>
        </p:spPr>
      </p:pic>
      <p:pic>
        <p:nvPicPr>
          <p:cNvPr id="250" name="Google Shape;250;p30"/>
          <p:cNvPicPr preferRelativeResize="0"/>
          <p:nvPr/>
        </p:nvPicPr>
        <p:blipFill rotWithShape="1">
          <a:blip r:embed="rId4">
            <a:alphaModFix/>
          </a:blip>
          <a:srcRect b="0" l="0" r="0" t="0"/>
          <a:stretch/>
        </p:blipFill>
        <p:spPr>
          <a:xfrm>
            <a:off x="7714450" y="3760700"/>
            <a:ext cx="4317575" cy="2446776"/>
          </a:xfrm>
          <a:prstGeom prst="rect">
            <a:avLst/>
          </a:prstGeom>
          <a:noFill/>
          <a:ln>
            <a:noFill/>
          </a:ln>
        </p:spPr>
      </p:pic>
      <p:pic>
        <p:nvPicPr>
          <p:cNvPr id="251" name="Google Shape;251;p30"/>
          <p:cNvPicPr preferRelativeResize="0"/>
          <p:nvPr/>
        </p:nvPicPr>
        <p:blipFill rotWithShape="1">
          <a:blip r:embed="rId5">
            <a:alphaModFix/>
          </a:blip>
          <a:srcRect b="0" l="0" r="0" t="0"/>
          <a:stretch/>
        </p:blipFill>
        <p:spPr>
          <a:xfrm>
            <a:off x="7608000" y="1176325"/>
            <a:ext cx="4475198" cy="2517299"/>
          </a:xfrm>
          <a:prstGeom prst="rect">
            <a:avLst/>
          </a:prstGeom>
          <a:noFill/>
          <a:ln>
            <a:noFill/>
          </a:ln>
        </p:spPr>
      </p:pic>
      <p:sp>
        <p:nvSpPr>
          <p:cNvPr id="252" name="Google Shape;252;p30"/>
          <p:cNvSpPr txBox="1"/>
          <p:nvPr/>
        </p:nvSpPr>
        <p:spPr>
          <a:xfrm>
            <a:off x="8470950" y="3452900"/>
            <a:ext cx="19836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https://www.nagwa.com/</a:t>
            </a:r>
            <a:endParaRPr b="1" i="0" sz="800" u="none" cap="none" strike="noStrike">
              <a:solidFill>
                <a:srgbClr val="000000"/>
              </a:solidFill>
              <a:latin typeface="Arial"/>
              <a:ea typeface="Arial"/>
              <a:cs typeface="Arial"/>
              <a:sym typeface="Arial"/>
            </a:endParaRPr>
          </a:p>
        </p:txBody>
      </p:sp>
      <p:pic>
        <p:nvPicPr>
          <p:cNvPr id="253" name="Google Shape;253;p30"/>
          <p:cNvPicPr preferRelativeResize="0"/>
          <p:nvPr/>
        </p:nvPicPr>
        <p:blipFill rotWithShape="1">
          <a:blip r:embed="rId6">
            <a:alphaModFix/>
          </a:blip>
          <a:srcRect b="0" l="0" r="0" t="0"/>
          <a:stretch/>
        </p:blipFill>
        <p:spPr>
          <a:xfrm>
            <a:off x="1454126" y="5189502"/>
            <a:ext cx="3679250" cy="143334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1"/>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Independent Events</a:t>
            </a:r>
            <a:endParaRPr sz="2500"/>
          </a:p>
          <a:p>
            <a:pPr indent="0" lvl="0" marL="0" rtl="0" algn="l">
              <a:spcBef>
                <a:spcPts val="0"/>
              </a:spcBef>
              <a:spcAft>
                <a:spcPts val="0"/>
              </a:spcAft>
              <a:buClr>
                <a:schemeClr val="dk2"/>
              </a:buClr>
              <a:buSzPts val="6000"/>
              <a:buFont typeface="Georgia"/>
              <a:buNone/>
            </a:pPr>
            <a:r>
              <a:rPr lang="en-US" sz="1800"/>
              <a:t>Examples</a:t>
            </a:r>
            <a:endParaRPr sz="1800"/>
          </a:p>
        </p:txBody>
      </p:sp>
      <p:pic>
        <p:nvPicPr>
          <p:cNvPr id="259" name="Google Shape;259;p31"/>
          <p:cNvPicPr preferRelativeResize="0"/>
          <p:nvPr/>
        </p:nvPicPr>
        <p:blipFill>
          <a:blip r:embed="rId3">
            <a:alphaModFix/>
          </a:blip>
          <a:stretch>
            <a:fillRect/>
          </a:stretch>
        </p:blipFill>
        <p:spPr>
          <a:xfrm>
            <a:off x="400375" y="1872316"/>
            <a:ext cx="5417274" cy="4680884"/>
          </a:xfrm>
          <a:prstGeom prst="rect">
            <a:avLst/>
          </a:prstGeom>
          <a:noFill/>
          <a:ln>
            <a:noFill/>
          </a:ln>
        </p:spPr>
      </p:pic>
      <p:sp>
        <p:nvSpPr>
          <p:cNvPr id="260" name="Google Shape;260;p31"/>
          <p:cNvSpPr txBox="1"/>
          <p:nvPr/>
        </p:nvSpPr>
        <p:spPr>
          <a:xfrm>
            <a:off x="2164313" y="6451700"/>
            <a:ext cx="2170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a:t>
            </a:r>
            <a:r>
              <a:rPr lang="en-US" sz="800"/>
              <a:t>https://www.intmath.com/</a:t>
            </a:r>
            <a:endParaRPr b="1" i="0" sz="800" u="none" cap="none" strike="noStrike">
              <a:solidFill>
                <a:srgbClr val="000000"/>
              </a:solidFill>
              <a:latin typeface="Arial"/>
              <a:ea typeface="Arial"/>
              <a:cs typeface="Arial"/>
              <a:sym typeface="Arial"/>
            </a:endParaRPr>
          </a:p>
        </p:txBody>
      </p:sp>
      <p:pic>
        <p:nvPicPr>
          <p:cNvPr id="261" name="Google Shape;261;p31"/>
          <p:cNvPicPr preferRelativeResize="0"/>
          <p:nvPr/>
        </p:nvPicPr>
        <p:blipFill>
          <a:blip r:embed="rId4">
            <a:alphaModFix/>
          </a:blip>
          <a:stretch>
            <a:fillRect/>
          </a:stretch>
        </p:blipFill>
        <p:spPr>
          <a:xfrm>
            <a:off x="6141049" y="1990516"/>
            <a:ext cx="4772025" cy="3457575"/>
          </a:xfrm>
          <a:prstGeom prst="rect">
            <a:avLst/>
          </a:prstGeom>
          <a:noFill/>
          <a:ln cap="flat" cmpd="sng" w="9525">
            <a:solidFill>
              <a:schemeClr val="dk2"/>
            </a:solidFill>
            <a:prstDash val="solid"/>
            <a:round/>
            <a:headEnd len="sm" w="sm" type="none"/>
            <a:tailEnd len="sm" w="sm" type="none"/>
          </a:ln>
        </p:spPr>
      </p:pic>
      <p:sp>
        <p:nvSpPr>
          <p:cNvPr id="262" name="Google Shape;262;p31"/>
          <p:cNvSpPr txBox="1"/>
          <p:nvPr/>
        </p:nvSpPr>
        <p:spPr>
          <a:xfrm>
            <a:off x="7311138" y="5448100"/>
            <a:ext cx="2170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a:t>
            </a:r>
            <a:r>
              <a:rPr lang="en-US" sz="800"/>
              <a:t>www.nuffieldfoundation.org</a:t>
            </a:r>
            <a:endParaRPr b="1" i="0" sz="8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2"/>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Independent Events</a:t>
            </a:r>
            <a:endParaRPr sz="2500"/>
          </a:p>
          <a:p>
            <a:pPr indent="0" lvl="0" marL="0" rtl="0" algn="l">
              <a:spcBef>
                <a:spcPts val="0"/>
              </a:spcBef>
              <a:spcAft>
                <a:spcPts val="0"/>
              </a:spcAft>
              <a:buClr>
                <a:schemeClr val="dk2"/>
              </a:buClr>
              <a:buSzPts val="6000"/>
              <a:buFont typeface="Georgia"/>
              <a:buNone/>
            </a:pPr>
            <a:r>
              <a:rPr lang="en-US" sz="1800"/>
              <a:t>Examples</a:t>
            </a:r>
            <a:endParaRPr sz="1800"/>
          </a:p>
        </p:txBody>
      </p:sp>
      <p:sp>
        <p:nvSpPr>
          <p:cNvPr id="268" name="Google Shape;268;p32"/>
          <p:cNvSpPr txBox="1"/>
          <p:nvPr/>
        </p:nvSpPr>
        <p:spPr>
          <a:xfrm>
            <a:off x="1097528" y="6451700"/>
            <a:ext cx="26736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a:t>
            </a:r>
            <a:r>
              <a:rPr lang="en-US" sz="800" u="none">
                <a:solidFill>
                  <a:srgbClr val="000000"/>
                </a:solidFill>
              </a:rPr>
              <a:t>https://www.onlinemathlearning.com/</a:t>
            </a:r>
            <a:endParaRPr b="1" i="0" sz="800" u="none" cap="none" strike="noStrike">
              <a:solidFill>
                <a:srgbClr val="000000"/>
              </a:solidFill>
              <a:latin typeface="Arial"/>
              <a:ea typeface="Arial"/>
              <a:cs typeface="Arial"/>
              <a:sym typeface="Arial"/>
            </a:endParaRPr>
          </a:p>
        </p:txBody>
      </p:sp>
      <p:pic>
        <p:nvPicPr>
          <p:cNvPr id="269" name="Google Shape;269;p32"/>
          <p:cNvPicPr preferRelativeResize="0"/>
          <p:nvPr/>
        </p:nvPicPr>
        <p:blipFill>
          <a:blip r:embed="rId3">
            <a:alphaModFix/>
          </a:blip>
          <a:stretch>
            <a:fillRect/>
          </a:stretch>
        </p:blipFill>
        <p:spPr>
          <a:xfrm>
            <a:off x="382388" y="1872316"/>
            <a:ext cx="4764346" cy="4680883"/>
          </a:xfrm>
          <a:prstGeom prst="rect">
            <a:avLst/>
          </a:prstGeom>
          <a:noFill/>
          <a:ln>
            <a:noFill/>
          </a:ln>
        </p:spPr>
      </p:pic>
      <p:pic>
        <p:nvPicPr>
          <p:cNvPr id="270" name="Google Shape;270;p32"/>
          <p:cNvPicPr preferRelativeResize="0"/>
          <p:nvPr/>
        </p:nvPicPr>
        <p:blipFill>
          <a:blip r:embed="rId4">
            <a:alphaModFix/>
          </a:blip>
          <a:stretch>
            <a:fillRect/>
          </a:stretch>
        </p:blipFill>
        <p:spPr>
          <a:xfrm>
            <a:off x="5290602" y="1075574"/>
            <a:ext cx="4355075" cy="3341525"/>
          </a:xfrm>
          <a:prstGeom prst="rect">
            <a:avLst/>
          </a:prstGeom>
          <a:noFill/>
          <a:ln>
            <a:noFill/>
          </a:ln>
        </p:spPr>
      </p:pic>
      <p:sp>
        <p:nvSpPr>
          <p:cNvPr id="271" name="Google Shape;271;p32"/>
          <p:cNvSpPr txBox="1"/>
          <p:nvPr/>
        </p:nvSpPr>
        <p:spPr>
          <a:xfrm>
            <a:off x="6089878" y="4303850"/>
            <a:ext cx="26736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a:t>
            </a:r>
            <a:r>
              <a:rPr lang="en-US" sz="800"/>
              <a:t>https://www.algebra-class.com/</a:t>
            </a:r>
            <a:endParaRPr b="1" i="0" sz="800" u="none" cap="none" strike="noStrike">
              <a:solidFill>
                <a:srgbClr val="000000"/>
              </a:solidFill>
              <a:latin typeface="Arial"/>
              <a:ea typeface="Arial"/>
              <a:cs typeface="Arial"/>
              <a:sym typeface="Arial"/>
            </a:endParaRPr>
          </a:p>
        </p:txBody>
      </p:sp>
      <p:pic>
        <p:nvPicPr>
          <p:cNvPr id="272" name="Google Shape;272;p32"/>
          <p:cNvPicPr preferRelativeResize="0"/>
          <p:nvPr/>
        </p:nvPicPr>
        <p:blipFill>
          <a:blip r:embed="rId5">
            <a:alphaModFix/>
          </a:blip>
          <a:stretch>
            <a:fillRect/>
          </a:stretch>
        </p:blipFill>
        <p:spPr>
          <a:xfrm>
            <a:off x="4985799" y="4611650"/>
            <a:ext cx="5816193" cy="21478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3"/>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Dependent</a:t>
            </a:r>
            <a:r>
              <a:rPr lang="en-US" sz="2500"/>
              <a:t> Events</a:t>
            </a:r>
            <a:endParaRPr sz="2500"/>
          </a:p>
        </p:txBody>
      </p:sp>
      <p:sp>
        <p:nvSpPr>
          <p:cNvPr id="278" name="Google Shape;278;p33"/>
          <p:cNvSpPr txBox="1"/>
          <p:nvPr/>
        </p:nvSpPr>
        <p:spPr>
          <a:xfrm>
            <a:off x="337350" y="1972875"/>
            <a:ext cx="6255900" cy="233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lang="en-US"/>
              <a:t>Dependent events: Two events are dependent when the outcome of the first event influences the outcome of the second event.</a:t>
            </a:r>
            <a:endParaRPr/>
          </a:p>
          <a:p>
            <a:pPr indent="0" lvl="0" marL="0" marR="0" rtl="0" algn="l">
              <a:lnSpc>
                <a:spcPct val="100000"/>
              </a:lnSpc>
              <a:spcBef>
                <a:spcPts val="0"/>
              </a:spcBef>
              <a:spcAft>
                <a:spcPts val="0"/>
              </a:spcAft>
              <a:buClr>
                <a:srgbClr val="000000"/>
              </a:buClr>
              <a:buSzPts val="1200"/>
              <a:buFont typeface="Arial"/>
              <a:buNone/>
            </a:pPr>
            <a:r>
              <a:t/>
            </a:r>
            <a:endParaRPr/>
          </a:p>
          <a:p>
            <a:pPr indent="0" lvl="0" marL="0" marR="0" rtl="0" algn="l">
              <a:lnSpc>
                <a:spcPct val="100000"/>
              </a:lnSpc>
              <a:spcBef>
                <a:spcPts val="0"/>
              </a:spcBef>
              <a:spcAft>
                <a:spcPts val="0"/>
              </a:spcAft>
              <a:buClr>
                <a:srgbClr val="000000"/>
              </a:buClr>
              <a:buSzPts val="1200"/>
              <a:buFont typeface="Arial"/>
              <a:buNone/>
            </a:pPr>
            <a:r>
              <a:rPr lang="en-US"/>
              <a:t>Suppose a bag has 3 red and 6 green balls. Two balls are drawn from the bag, one after the other. Let A be the event of drawing a red ball in the first draw and B be the event of drawing a green ball in the second draw. If the ball drawn in the first draw is not replaced back in the bag, then A and B are dependent events because P(B) is decreased or increased according to the first draw results as a red or green ball.</a:t>
            </a:r>
            <a:endParaRPr/>
          </a:p>
          <a:p>
            <a:pPr indent="0" lvl="0" marL="0" marR="0" rtl="0" algn="l">
              <a:lnSpc>
                <a:spcPct val="100000"/>
              </a:lnSpc>
              <a:spcBef>
                <a:spcPts val="0"/>
              </a:spcBef>
              <a:spcAft>
                <a:spcPts val="0"/>
              </a:spcAft>
              <a:buClr>
                <a:srgbClr val="000000"/>
              </a:buClr>
              <a:buSzPts val="1200"/>
              <a:buFont typeface="Arial"/>
              <a:buNone/>
            </a:pPr>
            <a:r>
              <a:t/>
            </a:r>
            <a:endParaRPr/>
          </a:p>
        </p:txBody>
      </p:sp>
      <p:sp>
        <p:nvSpPr>
          <p:cNvPr id="279" name="Google Shape;279;p33"/>
          <p:cNvSpPr txBox="1"/>
          <p:nvPr/>
        </p:nvSpPr>
        <p:spPr>
          <a:xfrm>
            <a:off x="2210550" y="6532400"/>
            <a:ext cx="1903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https://brilliant.org/</a:t>
            </a:r>
            <a:endParaRPr b="1" i="0" sz="800" u="none" cap="none" strike="noStrike">
              <a:solidFill>
                <a:srgbClr val="000000"/>
              </a:solidFill>
              <a:latin typeface="Arial"/>
              <a:ea typeface="Arial"/>
              <a:cs typeface="Arial"/>
              <a:sym typeface="Arial"/>
            </a:endParaRPr>
          </a:p>
        </p:txBody>
      </p:sp>
      <p:pic>
        <p:nvPicPr>
          <p:cNvPr id="280" name="Google Shape;280;p33"/>
          <p:cNvPicPr preferRelativeResize="0"/>
          <p:nvPr/>
        </p:nvPicPr>
        <p:blipFill rotWithShape="1">
          <a:blip r:embed="rId3">
            <a:alphaModFix/>
          </a:blip>
          <a:srcRect b="0" l="0" r="0" t="0"/>
          <a:stretch/>
        </p:blipFill>
        <p:spPr>
          <a:xfrm>
            <a:off x="1479387" y="4053700"/>
            <a:ext cx="3202063" cy="2446775"/>
          </a:xfrm>
          <a:prstGeom prst="rect">
            <a:avLst/>
          </a:prstGeom>
          <a:noFill/>
          <a:ln cap="flat" cmpd="sng" w="9525">
            <a:solidFill>
              <a:srgbClr val="595959"/>
            </a:solidFill>
            <a:prstDash val="solid"/>
            <a:round/>
            <a:headEnd len="sm" w="sm" type="none"/>
            <a:tailEnd len="sm" w="sm" type="none"/>
          </a:ln>
        </p:spPr>
      </p:pic>
      <p:pic>
        <p:nvPicPr>
          <p:cNvPr id="281" name="Google Shape;281;p33"/>
          <p:cNvPicPr preferRelativeResize="0"/>
          <p:nvPr/>
        </p:nvPicPr>
        <p:blipFill rotWithShape="1">
          <a:blip r:embed="rId4">
            <a:alphaModFix/>
          </a:blip>
          <a:srcRect b="0" l="0" r="0" t="0"/>
          <a:stretch/>
        </p:blipFill>
        <p:spPr>
          <a:xfrm>
            <a:off x="7256800" y="867775"/>
            <a:ext cx="4247899" cy="3185924"/>
          </a:xfrm>
          <a:prstGeom prst="rect">
            <a:avLst/>
          </a:prstGeom>
          <a:noFill/>
          <a:ln>
            <a:noFill/>
          </a:ln>
        </p:spPr>
      </p:pic>
      <p:pic>
        <p:nvPicPr>
          <p:cNvPr id="282" name="Google Shape;282;p33"/>
          <p:cNvPicPr preferRelativeResize="0"/>
          <p:nvPr/>
        </p:nvPicPr>
        <p:blipFill rotWithShape="1">
          <a:blip r:embed="rId5">
            <a:alphaModFix/>
          </a:blip>
          <a:srcRect b="0" l="0" r="0" t="0"/>
          <a:stretch/>
        </p:blipFill>
        <p:spPr>
          <a:xfrm>
            <a:off x="6952600" y="3960950"/>
            <a:ext cx="4856301" cy="27316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4"/>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Dependent Events - Conditional Probability</a:t>
            </a:r>
            <a:endParaRPr sz="2500"/>
          </a:p>
        </p:txBody>
      </p:sp>
      <p:sp>
        <p:nvSpPr>
          <p:cNvPr id="288" name="Google Shape;288;p34"/>
          <p:cNvSpPr txBox="1"/>
          <p:nvPr/>
        </p:nvSpPr>
        <p:spPr>
          <a:xfrm>
            <a:off x="337350" y="1972875"/>
            <a:ext cx="6615300" cy="2385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lang="en-US" sz="1300"/>
              <a:t>Conditional probability is defined as the likelihood of an event or outcome occurring, based on the occurrence of a previous event or outcome.</a:t>
            </a:r>
            <a:endParaRPr sz="1300"/>
          </a:p>
          <a:p>
            <a:pPr indent="0" lvl="0" marL="0" marR="0" rtl="0" algn="l">
              <a:lnSpc>
                <a:spcPct val="100000"/>
              </a:lnSpc>
              <a:spcBef>
                <a:spcPts val="0"/>
              </a:spcBef>
              <a:spcAft>
                <a:spcPts val="0"/>
              </a:spcAft>
              <a:buClr>
                <a:srgbClr val="000000"/>
              </a:buClr>
              <a:buSzPts val="1200"/>
              <a:buFont typeface="Arial"/>
              <a:buNone/>
            </a:pPr>
            <a:r>
              <a:t/>
            </a:r>
            <a:endParaRPr sz="1300"/>
          </a:p>
          <a:p>
            <a:pPr indent="0" lvl="0" marL="0" marR="0" rtl="0" algn="l">
              <a:lnSpc>
                <a:spcPct val="100000"/>
              </a:lnSpc>
              <a:spcBef>
                <a:spcPts val="0"/>
              </a:spcBef>
              <a:spcAft>
                <a:spcPts val="0"/>
              </a:spcAft>
              <a:buClr>
                <a:srgbClr val="000000"/>
              </a:buClr>
              <a:buSzPts val="1200"/>
              <a:buFont typeface="Arial"/>
              <a:buNone/>
            </a:pPr>
            <a:r>
              <a:rPr lang="en-US" sz="1300"/>
              <a:t>The conditional probability of an event B is the probability that the event will occur given the knowledge that an event A has already occurred. This probability is written P(B|A), notation for the probability of B given A. </a:t>
            </a:r>
            <a:endParaRPr sz="1300"/>
          </a:p>
          <a:p>
            <a:pPr indent="0" lvl="0" marL="0" marR="0" rtl="0" algn="l">
              <a:lnSpc>
                <a:spcPct val="100000"/>
              </a:lnSpc>
              <a:spcBef>
                <a:spcPts val="0"/>
              </a:spcBef>
              <a:spcAft>
                <a:spcPts val="0"/>
              </a:spcAft>
              <a:buClr>
                <a:srgbClr val="000000"/>
              </a:buClr>
              <a:buSzPts val="1200"/>
              <a:buFont typeface="Arial"/>
              <a:buNone/>
            </a:pPr>
            <a:r>
              <a:t/>
            </a:r>
            <a:endParaRPr sz="1300"/>
          </a:p>
          <a:p>
            <a:pPr indent="0" lvl="0" marL="0" marR="0" rtl="0" algn="l">
              <a:lnSpc>
                <a:spcPct val="100000"/>
              </a:lnSpc>
              <a:spcBef>
                <a:spcPts val="0"/>
              </a:spcBef>
              <a:spcAft>
                <a:spcPts val="0"/>
              </a:spcAft>
              <a:buClr>
                <a:srgbClr val="000000"/>
              </a:buClr>
              <a:buSzPts val="1200"/>
              <a:buFont typeface="Arial"/>
              <a:buNone/>
            </a:pPr>
            <a:r>
              <a:rPr lang="en-US" sz="1300"/>
              <a:t>In the case where events A and B are independent (where event A has no effect on the probability of event B), the conditional probability of event B given event A is simply the probability of event B, that is P(B).</a:t>
            </a:r>
            <a:endParaRPr sz="1300"/>
          </a:p>
          <a:p>
            <a:pPr indent="0" lvl="0" marL="0" marR="0" rtl="0" algn="l">
              <a:lnSpc>
                <a:spcPct val="100000"/>
              </a:lnSpc>
              <a:spcBef>
                <a:spcPts val="0"/>
              </a:spcBef>
              <a:spcAft>
                <a:spcPts val="0"/>
              </a:spcAft>
              <a:buClr>
                <a:srgbClr val="000000"/>
              </a:buClr>
              <a:buSzPts val="1200"/>
              <a:buFont typeface="Arial"/>
              <a:buNone/>
            </a:pPr>
            <a:r>
              <a:t/>
            </a:r>
            <a:endParaRPr sz="1300"/>
          </a:p>
        </p:txBody>
      </p:sp>
      <p:sp>
        <p:nvSpPr>
          <p:cNvPr id="289" name="Google Shape;289;p34"/>
          <p:cNvSpPr txBox="1"/>
          <p:nvPr/>
        </p:nvSpPr>
        <p:spPr>
          <a:xfrm>
            <a:off x="2338675" y="6554950"/>
            <a:ext cx="23907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https://stats.stackexchange.com/</a:t>
            </a:r>
            <a:endParaRPr b="1" i="0" sz="800" u="none" cap="none" strike="noStrike">
              <a:solidFill>
                <a:srgbClr val="000000"/>
              </a:solidFill>
              <a:latin typeface="Arial"/>
              <a:ea typeface="Arial"/>
              <a:cs typeface="Arial"/>
              <a:sym typeface="Arial"/>
            </a:endParaRPr>
          </a:p>
        </p:txBody>
      </p:sp>
      <p:pic>
        <p:nvPicPr>
          <p:cNvPr id="290" name="Google Shape;290;p34"/>
          <p:cNvPicPr preferRelativeResize="0"/>
          <p:nvPr/>
        </p:nvPicPr>
        <p:blipFill rotWithShape="1">
          <a:blip r:embed="rId3">
            <a:alphaModFix/>
          </a:blip>
          <a:srcRect b="0" l="0" r="0" t="0"/>
          <a:stretch/>
        </p:blipFill>
        <p:spPr>
          <a:xfrm>
            <a:off x="1020551" y="4128503"/>
            <a:ext cx="4247899" cy="2395848"/>
          </a:xfrm>
          <a:prstGeom prst="rect">
            <a:avLst/>
          </a:prstGeom>
          <a:noFill/>
          <a:ln cap="flat" cmpd="sng" w="9525">
            <a:solidFill>
              <a:srgbClr val="595959"/>
            </a:solidFill>
            <a:prstDash val="solid"/>
            <a:round/>
            <a:headEnd len="sm" w="sm" type="none"/>
            <a:tailEnd len="sm" w="sm" type="none"/>
          </a:ln>
        </p:spPr>
      </p:pic>
      <p:sp>
        <p:nvSpPr>
          <p:cNvPr id="291" name="Google Shape;291;p34"/>
          <p:cNvSpPr txBox="1"/>
          <p:nvPr/>
        </p:nvSpPr>
        <p:spPr>
          <a:xfrm>
            <a:off x="8546425" y="6303100"/>
            <a:ext cx="23907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https://calcworkshop.com/</a:t>
            </a:r>
            <a:endParaRPr b="1" i="0" sz="800" u="none" cap="none" strike="noStrike">
              <a:solidFill>
                <a:srgbClr val="000000"/>
              </a:solidFill>
              <a:latin typeface="Arial"/>
              <a:ea typeface="Arial"/>
              <a:cs typeface="Arial"/>
              <a:sym typeface="Arial"/>
            </a:endParaRPr>
          </a:p>
        </p:txBody>
      </p:sp>
      <p:pic>
        <p:nvPicPr>
          <p:cNvPr id="292" name="Google Shape;292;p34"/>
          <p:cNvPicPr preferRelativeResize="0"/>
          <p:nvPr/>
        </p:nvPicPr>
        <p:blipFill rotWithShape="1">
          <a:blip r:embed="rId4">
            <a:alphaModFix/>
          </a:blip>
          <a:srcRect b="0" l="0" r="0" t="0"/>
          <a:stretch/>
        </p:blipFill>
        <p:spPr>
          <a:xfrm>
            <a:off x="7042750" y="969600"/>
            <a:ext cx="4979899" cy="2801199"/>
          </a:xfrm>
          <a:prstGeom prst="rect">
            <a:avLst/>
          </a:prstGeom>
          <a:noFill/>
          <a:ln>
            <a:noFill/>
          </a:ln>
        </p:spPr>
      </p:pic>
      <p:sp>
        <p:nvSpPr>
          <p:cNvPr id="293" name="Google Shape;293;p34"/>
          <p:cNvSpPr txBox="1"/>
          <p:nvPr/>
        </p:nvSpPr>
        <p:spPr>
          <a:xfrm>
            <a:off x="8909025" y="3824200"/>
            <a:ext cx="23907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https://www.nagwa.com/</a:t>
            </a:r>
            <a:endParaRPr b="1" i="0" sz="800" u="none" cap="none" strike="noStrike">
              <a:solidFill>
                <a:srgbClr val="000000"/>
              </a:solidFill>
              <a:latin typeface="Arial"/>
              <a:ea typeface="Arial"/>
              <a:cs typeface="Arial"/>
              <a:sym typeface="Arial"/>
            </a:endParaRPr>
          </a:p>
        </p:txBody>
      </p:sp>
      <p:pic>
        <p:nvPicPr>
          <p:cNvPr id="294" name="Google Shape;294;p34"/>
          <p:cNvPicPr preferRelativeResize="0"/>
          <p:nvPr/>
        </p:nvPicPr>
        <p:blipFill rotWithShape="1">
          <a:blip r:embed="rId5">
            <a:alphaModFix/>
          </a:blip>
          <a:srcRect b="22860" l="7435" r="6401" t="21054"/>
          <a:stretch/>
        </p:blipFill>
        <p:spPr>
          <a:xfrm>
            <a:off x="6952650" y="4383700"/>
            <a:ext cx="4979901" cy="1823476"/>
          </a:xfrm>
          <a:prstGeom prst="rect">
            <a:avLst/>
          </a:prstGeom>
          <a:noFill/>
          <a:ln>
            <a:noFill/>
          </a:ln>
        </p:spPr>
      </p:pic>
      <p:pic>
        <p:nvPicPr>
          <p:cNvPr id="295" name="Google Shape;295;p34"/>
          <p:cNvPicPr preferRelativeResize="0"/>
          <p:nvPr/>
        </p:nvPicPr>
        <p:blipFill>
          <a:blip r:embed="rId6">
            <a:alphaModFix/>
          </a:blip>
          <a:stretch>
            <a:fillRect/>
          </a:stretch>
        </p:blipFill>
        <p:spPr>
          <a:xfrm>
            <a:off x="5509838" y="5383650"/>
            <a:ext cx="2256125" cy="1351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Sample Spaces, Events, Probabilities</a:t>
            </a:r>
            <a:endParaRPr sz="2500"/>
          </a:p>
        </p:txBody>
      </p:sp>
      <p:sp>
        <p:nvSpPr>
          <p:cNvPr id="101" name="Google Shape;101;p17"/>
          <p:cNvSpPr txBox="1"/>
          <p:nvPr/>
        </p:nvSpPr>
        <p:spPr>
          <a:xfrm>
            <a:off x="337350" y="1915900"/>
            <a:ext cx="6818400" cy="312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a:t>Rolling an ordinary six-sided die is a familiar example of a random experiment, an action for which all possible outcomes can be listed, but for which the actual outcome on any given trial of the experiment cannot be predicted with certainty.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US"/>
              <a:t>In such a situation we wish to assign to each outcome, such as rolling a two, a number, called the probability of the outcome, that indicates how likely it is that the outcome will occur.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US"/>
              <a:t>Similarly, we would like to assign a probability to any event, or collection of outcomes, such as rolling an even number, which indicates how likely it is that the event will occur if the experiment is performed.</a:t>
            </a:r>
            <a:endParaRPr/>
          </a:p>
          <a:p>
            <a:pPr indent="0" lvl="0" marL="0" rtl="0" algn="l">
              <a:lnSpc>
                <a:spcPct val="115000"/>
              </a:lnSpc>
              <a:spcBef>
                <a:spcPts val="0"/>
              </a:spcBef>
              <a:spcAft>
                <a:spcPts val="0"/>
              </a:spcAft>
              <a:buNone/>
            </a:pPr>
            <a:r>
              <a:t/>
            </a:r>
            <a:endParaRPr/>
          </a:p>
        </p:txBody>
      </p:sp>
      <p:pic>
        <p:nvPicPr>
          <p:cNvPr id="102" name="Google Shape;102;p17"/>
          <p:cNvPicPr preferRelativeResize="0"/>
          <p:nvPr/>
        </p:nvPicPr>
        <p:blipFill rotWithShape="1">
          <a:blip r:embed="rId3">
            <a:alphaModFix/>
          </a:blip>
          <a:srcRect b="0" l="0" r="0" t="0"/>
          <a:stretch/>
        </p:blipFill>
        <p:spPr>
          <a:xfrm>
            <a:off x="7031825" y="1940150"/>
            <a:ext cx="4942100" cy="4042625"/>
          </a:xfrm>
          <a:prstGeom prst="rect">
            <a:avLst/>
          </a:prstGeom>
          <a:noFill/>
          <a:ln>
            <a:noFill/>
          </a:ln>
        </p:spPr>
      </p:pic>
      <p:sp>
        <p:nvSpPr>
          <p:cNvPr id="103" name="Google Shape;103;p17"/>
          <p:cNvSpPr txBox="1"/>
          <p:nvPr/>
        </p:nvSpPr>
        <p:spPr>
          <a:xfrm>
            <a:off x="9031138" y="6068100"/>
            <a:ext cx="24840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https://texample.net/</a:t>
            </a:r>
            <a:endParaRPr b="1" i="0" sz="800" u="none" cap="none" strike="noStrike">
              <a:solidFill>
                <a:srgbClr val="000000"/>
              </a:solidFill>
              <a:latin typeface="Arial"/>
              <a:ea typeface="Arial"/>
              <a:cs typeface="Arial"/>
              <a:sym typeface="Arial"/>
            </a:endParaRPr>
          </a:p>
        </p:txBody>
      </p:sp>
      <p:pic>
        <p:nvPicPr>
          <p:cNvPr id="104" name="Google Shape;104;p17"/>
          <p:cNvPicPr preferRelativeResize="0"/>
          <p:nvPr/>
        </p:nvPicPr>
        <p:blipFill rotWithShape="1">
          <a:blip r:embed="rId4">
            <a:alphaModFix/>
          </a:blip>
          <a:srcRect b="0" l="0" r="0" t="0"/>
          <a:stretch/>
        </p:blipFill>
        <p:spPr>
          <a:xfrm>
            <a:off x="2729925" y="4744101"/>
            <a:ext cx="3455895" cy="18382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5"/>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Conditional Probability</a:t>
            </a:r>
            <a:endParaRPr sz="2500"/>
          </a:p>
          <a:p>
            <a:pPr indent="0" lvl="0" marL="0" rtl="0" algn="l">
              <a:spcBef>
                <a:spcPts val="0"/>
              </a:spcBef>
              <a:spcAft>
                <a:spcPts val="0"/>
              </a:spcAft>
              <a:buClr>
                <a:schemeClr val="dk2"/>
              </a:buClr>
              <a:buSzPts val="6000"/>
              <a:buFont typeface="Georgia"/>
              <a:buNone/>
            </a:pPr>
            <a:r>
              <a:rPr lang="en-US" sz="1800"/>
              <a:t>Examples</a:t>
            </a:r>
            <a:endParaRPr sz="1800"/>
          </a:p>
        </p:txBody>
      </p:sp>
      <p:pic>
        <p:nvPicPr>
          <p:cNvPr id="301" name="Google Shape;301;p35"/>
          <p:cNvPicPr preferRelativeResize="0"/>
          <p:nvPr/>
        </p:nvPicPr>
        <p:blipFill>
          <a:blip r:embed="rId3">
            <a:alphaModFix/>
          </a:blip>
          <a:stretch>
            <a:fillRect/>
          </a:stretch>
        </p:blipFill>
        <p:spPr>
          <a:xfrm>
            <a:off x="5847425" y="2102475"/>
            <a:ext cx="6274000" cy="3888825"/>
          </a:xfrm>
          <a:prstGeom prst="rect">
            <a:avLst/>
          </a:prstGeom>
          <a:noFill/>
          <a:ln>
            <a:noFill/>
          </a:ln>
        </p:spPr>
      </p:pic>
      <p:pic>
        <p:nvPicPr>
          <p:cNvPr id="302" name="Google Shape;302;p35"/>
          <p:cNvPicPr preferRelativeResize="0"/>
          <p:nvPr/>
        </p:nvPicPr>
        <p:blipFill>
          <a:blip r:embed="rId4">
            <a:alphaModFix/>
          </a:blip>
          <a:stretch>
            <a:fillRect/>
          </a:stretch>
        </p:blipFill>
        <p:spPr>
          <a:xfrm>
            <a:off x="272125" y="2001725"/>
            <a:ext cx="5575300" cy="738338"/>
          </a:xfrm>
          <a:prstGeom prst="rect">
            <a:avLst/>
          </a:prstGeom>
          <a:noFill/>
          <a:ln>
            <a:noFill/>
          </a:ln>
        </p:spPr>
      </p:pic>
      <p:pic>
        <p:nvPicPr>
          <p:cNvPr id="303" name="Google Shape;303;p35"/>
          <p:cNvPicPr preferRelativeResize="0"/>
          <p:nvPr/>
        </p:nvPicPr>
        <p:blipFill>
          <a:blip r:embed="rId5">
            <a:alphaModFix/>
          </a:blip>
          <a:stretch>
            <a:fillRect/>
          </a:stretch>
        </p:blipFill>
        <p:spPr>
          <a:xfrm>
            <a:off x="337350" y="2869475"/>
            <a:ext cx="5410475" cy="25433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6"/>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Conditional Probability</a:t>
            </a:r>
            <a:endParaRPr sz="2500"/>
          </a:p>
          <a:p>
            <a:pPr indent="0" lvl="0" marL="0" rtl="0" algn="l">
              <a:spcBef>
                <a:spcPts val="0"/>
              </a:spcBef>
              <a:spcAft>
                <a:spcPts val="0"/>
              </a:spcAft>
              <a:buClr>
                <a:schemeClr val="dk2"/>
              </a:buClr>
              <a:buSzPts val="6000"/>
              <a:buFont typeface="Georgia"/>
              <a:buNone/>
            </a:pPr>
            <a:r>
              <a:rPr lang="en-US" sz="1800"/>
              <a:t>Examples</a:t>
            </a:r>
            <a:endParaRPr sz="1800"/>
          </a:p>
        </p:txBody>
      </p:sp>
      <p:pic>
        <p:nvPicPr>
          <p:cNvPr id="309" name="Google Shape;309;p36"/>
          <p:cNvPicPr preferRelativeResize="0"/>
          <p:nvPr/>
        </p:nvPicPr>
        <p:blipFill>
          <a:blip r:embed="rId3">
            <a:alphaModFix/>
          </a:blip>
          <a:stretch>
            <a:fillRect/>
          </a:stretch>
        </p:blipFill>
        <p:spPr>
          <a:xfrm>
            <a:off x="408925" y="1872325"/>
            <a:ext cx="6175451" cy="4448625"/>
          </a:xfrm>
          <a:prstGeom prst="rect">
            <a:avLst/>
          </a:prstGeom>
          <a:noFill/>
          <a:ln>
            <a:noFill/>
          </a:ln>
        </p:spPr>
      </p:pic>
      <p:pic>
        <p:nvPicPr>
          <p:cNvPr id="310" name="Google Shape;310;p36"/>
          <p:cNvPicPr preferRelativeResize="0"/>
          <p:nvPr/>
        </p:nvPicPr>
        <p:blipFill>
          <a:blip r:embed="rId4">
            <a:alphaModFix/>
          </a:blip>
          <a:stretch>
            <a:fillRect/>
          </a:stretch>
        </p:blipFill>
        <p:spPr>
          <a:xfrm>
            <a:off x="6584375" y="1796125"/>
            <a:ext cx="5445825" cy="4541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7"/>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Conditional Probability</a:t>
            </a:r>
            <a:endParaRPr sz="2500"/>
          </a:p>
          <a:p>
            <a:pPr indent="0" lvl="0" marL="0" rtl="0" algn="l">
              <a:spcBef>
                <a:spcPts val="0"/>
              </a:spcBef>
              <a:spcAft>
                <a:spcPts val="0"/>
              </a:spcAft>
              <a:buClr>
                <a:schemeClr val="dk2"/>
              </a:buClr>
              <a:buSzPts val="6000"/>
              <a:buFont typeface="Georgia"/>
              <a:buNone/>
            </a:pPr>
            <a:r>
              <a:rPr lang="en-US" sz="1800"/>
              <a:t>Examples</a:t>
            </a:r>
            <a:endParaRPr sz="1800"/>
          </a:p>
        </p:txBody>
      </p:sp>
      <p:pic>
        <p:nvPicPr>
          <p:cNvPr id="316" name="Google Shape;316;p37"/>
          <p:cNvPicPr preferRelativeResize="0"/>
          <p:nvPr/>
        </p:nvPicPr>
        <p:blipFill>
          <a:blip r:embed="rId3">
            <a:alphaModFix/>
          </a:blip>
          <a:stretch>
            <a:fillRect/>
          </a:stretch>
        </p:blipFill>
        <p:spPr>
          <a:xfrm>
            <a:off x="5873075" y="2443724"/>
            <a:ext cx="6191774" cy="2729700"/>
          </a:xfrm>
          <a:prstGeom prst="rect">
            <a:avLst/>
          </a:prstGeom>
          <a:noFill/>
          <a:ln cap="flat" cmpd="sng" w="9525">
            <a:solidFill>
              <a:schemeClr val="dk2"/>
            </a:solidFill>
            <a:prstDash val="solid"/>
            <a:round/>
            <a:headEnd len="sm" w="sm" type="none"/>
            <a:tailEnd len="sm" w="sm" type="none"/>
          </a:ln>
        </p:spPr>
      </p:pic>
      <p:pic>
        <p:nvPicPr>
          <p:cNvPr id="317" name="Google Shape;317;p37"/>
          <p:cNvPicPr preferRelativeResize="0"/>
          <p:nvPr/>
        </p:nvPicPr>
        <p:blipFill>
          <a:blip r:embed="rId4">
            <a:alphaModFix/>
          </a:blip>
          <a:stretch>
            <a:fillRect/>
          </a:stretch>
        </p:blipFill>
        <p:spPr>
          <a:xfrm>
            <a:off x="337350" y="3874825"/>
            <a:ext cx="5419125" cy="2839622"/>
          </a:xfrm>
          <a:prstGeom prst="rect">
            <a:avLst/>
          </a:prstGeom>
          <a:noFill/>
          <a:ln cap="flat" cmpd="sng" w="9525">
            <a:solidFill>
              <a:schemeClr val="dk2"/>
            </a:solidFill>
            <a:prstDash val="solid"/>
            <a:round/>
            <a:headEnd len="sm" w="sm" type="none"/>
            <a:tailEnd len="sm" w="sm" type="none"/>
          </a:ln>
        </p:spPr>
      </p:pic>
      <p:pic>
        <p:nvPicPr>
          <p:cNvPr id="318" name="Google Shape;318;p37"/>
          <p:cNvPicPr preferRelativeResize="0"/>
          <p:nvPr/>
        </p:nvPicPr>
        <p:blipFill>
          <a:blip r:embed="rId5">
            <a:alphaModFix/>
          </a:blip>
          <a:stretch>
            <a:fillRect/>
          </a:stretch>
        </p:blipFill>
        <p:spPr>
          <a:xfrm>
            <a:off x="337350" y="1872324"/>
            <a:ext cx="5419121" cy="1884277"/>
          </a:xfrm>
          <a:prstGeom prst="rect">
            <a:avLst/>
          </a:prstGeom>
          <a:noFill/>
          <a:ln cap="flat" cmpd="sng" w="9525">
            <a:solidFill>
              <a:schemeClr val="dk2"/>
            </a:solidFill>
            <a:prstDash val="solid"/>
            <a:round/>
            <a:headEnd len="sm" w="sm" type="none"/>
            <a:tailEnd len="sm" w="sm" type="none"/>
          </a:ln>
        </p:spPr>
      </p:pic>
      <p:sp>
        <p:nvSpPr>
          <p:cNvPr id="319" name="Google Shape;319;p37"/>
          <p:cNvSpPr txBox="1"/>
          <p:nvPr/>
        </p:nvSpPr>
        <p:spPr>
          <a:xfrm>
            <a:off x="7647075" y="5243700"/>
            <a:ext cx="2851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a:t>
            </a:r>
            <a:r>
              <a:rPr lang="en-US" sz="800"/>
              <a:t>https://www.mathgoodies.com/</a:t>
            </a:r>
            <a:endParaRPr b="1" i="0" sz="8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8"/>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Conditional Probability</a:t>
            </a:r>
            <a:endParaRPr sz="2500"/>
          </a:p>
          <a:p>
            <a:pPr indent="0" lvl="0" marL="0" rtl="0" algn="l">
              <a:spcBef>
                <a:spcPts val="0"/>
              </a:spcBef>
              <a:spcAft>
                <a:spcPts val="0"/>
              </a:spcAft>
              <a:buClr>
                <a:schemeClr val="dk2"/>
              </a:buClr>
              <a:buSzPts val="6000"/>
              <a:buFont typeface="Georgia"/>
              <a:buNone/>
            </a:pPr>
            <a:r>
              <a:rPr lang="en-US" sz="1800"/>
              <a:t>Examples</a:t>
            </a:r>
            <a:endParaRPr sz="1800"/>
          </a:p>
        </p:txBody>
      </p:sp>
      <p:pic>
        <p:nvPicPr>
          <p:cNvPr id="325" name="Google Shape;325;p38"/>
          <p:cNvPicPr preferRelativeResize="0"/>
          <p:nvPr/>
        </p:nvPicPr>
        <p:blipFill>
          <a:blip r:embed="rId3">
            <a:alphaModFix/>
          </a:blip>
          <a:stretch>
            <a:fillRect/>
          </a:stretch>
        </p:blipFill>
        <p:spPr>
          <a:xfrm>
            <a:off x="6166000" y="853225"/>
            <a:ext cx="5397275" cy="1659175"/>
          </a:xfrm>
          <a:prstGeom prst="rect">
            <a:avLst/>
          </a:prstGeom>
          <a:noFill/>
          <a:ln cap="flat" cmpd="sng" w="9525">
            <a:solidFill>
              <a:schemeClr val="dk2"/>
            </a:solidFill>
            <a:prstDash val="solid"/>
            <a:round/>
            <a:headEnd len="sm" w="sm" type="none"/>
            <a:tailEnd len="sm" w="sm" type="none"/>
          </a:ln>
        </p:spPr>
      </p:pic>
      <p:pic>
        <p:nvPicPr>
          <p:cNvPr id="326" name="Google Shape;326;p38"/>
          <p:cNvPicPr preferRelativeResize="0"/>
          <p:nvPr/>
        </p:nvPicPr>
        <p:blipFill rotWithShape="1">
          <a:blip r:embed="rId4">
            <a:alphaModFix/>
          </a:blip>
          <a:srcRect b="0" l="0" r="0" t="26589"/>
          <a:stretch/>
        </p:blipFill>
        <p:spPr>
          <a:xfrm>
            <a:off x="421950" y="2005150"/>
            <a:ext cx="5625551" cy="3783951"/>
          </a:xfrm>
          <a:prstGeom prst="rect">
            <a:avLst/>
          </a:prstGeom>
          <a:noFill/>
          <a:ln cap="flat" cmpd="sng" w="9525">
            <a:solidFill>
              <a:schemeClr val="dk2"/>
            </a:solidFill>
            <a:prstDash val="solid"/>
            <a:round/>
            <a:headEnd len="sm" w="sm" type="none"/>
            <a:tailEnd len="sm" w="sm" type="none"/>
          </a:ln>
        </p:spPr>
      </p:pic>
      <p:pic>
        <p:nvPicPr>
          <p:cNvPr id="327" name="Google Shape;327;p38"/>
          <p:cNvPicPr preferRelativeResize="0"/>
          <p:nvPr/>
        </p:nvPicPr>
        <p:blipFill>
          <a:blip r:embed="rId5">
            <a:alphaModFix/>
          </a:blip>
          <a:stretch>
            <a:fillRect/>
          </a:stretch>
        </p:blipFill>
        <p:spPr>
          <a:xfrm>
            <a:off x="6166000" y="2579300"/>
            <a:ext cx="5762049" cy="4232350"/>
          </a:xfrm>
          <a:prstGeom prst="rect">
            <a:avLst/>
          </a:prstGeom>
          <a:noFill/>
          <a:ln cap="flat" cmpd="sng" w="9525">
            <a:solidFill>
              <a:schemeClr val="dk2"/>
            </a:solidFill>
            <a:prstDash val="solid"/>
            <a:round/>
            <a:headEnd len="sm" w="sm" type="none"/>
            <a:tailEnd len="sm" w="sm" type="none"/>
          </a:ln>
        </p:spPr>
      </p:pic>
      <p:sp>
        <p:nvSpPr>
          <p:cNvPr id="328" name="Google Shape;328;p38"/>
          <p:cNvSpPr txBox="1"/>
          <p:nvPr/>
        </p:nvSpPr>
        <p:spPr>
          <a:xfrm>
            <a:off x="2133450" y="6503850"/>
            <a:ext cx="2851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a:t>
            </a:r>
            <a:r>
              <a:rPr lang="en-US" sz="800"/>
              <a:t>https://www.probabilitycourse.com/</a:t>
            </a:r>
            <a:endParaRPr b="1" i="0" sz="8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9"/>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Chapter Summary - Formula Sheet</a:t>
            </a:r>
            <a:endParaRPr sz="2500"/>
          </a:p>
        </p:txBody>
      </p:sp>
      <p:sp>
        <p:nvSpPr>
          <p:cNvPr id="334" name="Google Shape;334;p39"/>
          <p:cNvSpPr txBox="1"/>
          <p:nvPr/>
        </p:nvSpPr>
        <p:spPr>
          <a:xfrm>
            <a:off x="1582913" y="4512200"/>
            <a:ext cx="24840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https://theacetutors.com/</a:t>
            </a:r>
            <a:endParaRPr b="1" i="0" sz="800" u="none" cap="none" strike="noStrike">
              <a:solidFill>
                <a:srgbClr val="000000"/>
              </a:solidFill>
              <a:latin typeface="Arial"/>
              <a:ea typeface="Arial"/>
              <a:cs typeface="Arial"/>
              <a:sym typeface="Arial"/>
            </a:endParaRPr>
          </a:p>
        </p:txBody>
      </p:sp>
      <p:pic>
        <p:nvPicPr>
          <p:cNvPr id="335" name="Google Shape;335;p39"/>
          <p:cNvPicPr preferRelativeResize="0"/>
          <p:nvPr/>
        </p:nvPicPr>
        <p:blipFill rotWithShape="1">
          <a:blip r:embed="rId3">
            <a:alphaModFix/>
          </a:blip>
          <a:srcRect b="0" l="0" r="0" t="0"/>
          <a:stretch/>
        </p:blipFill>
        <p:spPr>
          <a:xfrm>
            <a:off x="552825" y="1959225"/>
            <a:ext cx="4647773" cy="2614375"/>
          </a:xfrm>
          <a:prstGeom prst="rect">
            <a:avLst/>
          </a:prstGeom>
          <a:noFill/>
          <a:ln>
            <a:noFill/>
          </a:ln>
        </p:spPr>
      </p:pic>
      <p:pic>
        <p:nvPicPr>
          <p:cNvPr id="336" name="Google Shape;336;p39"/>
          <p:cNvPicPr preferRelativeResize="0"/>
          <p:nvPr/>
        </p:nvPicPr>
        <p:blipFill rotWithShape="1">
          <a:blip r:embed="rId4">
            <a:alphaModFix/>
          </a:blip>
          <a:srcRect b="0" l="0" r="0" t="0"/>
          <a:stretch/>
        </p:blipFill>
        <p:spPr>
          <a:xfrm>
            <a:off x="6662975" y="1248425"/>
            <a:ext cx="5244824" cy="5117626"/>
          </a:xfrm>
          <a:prstGeom prst="rect">
            <a:avLst/>
          </a:prstGeom>
          <a:noFill/>
          <a:ln>
            <a:noFill/>
          </a:ln>
        </p:spPr>
      </p:pic>
      <p:sp>
        <p:nvSpPr>
          <p:cNvPr id="337" name="Google Shape;337;p39"/>
          <p:cNvSpPr txBox="1"/>
          <p:nvPr/>
        </p:nvSpPr>
        <p:spPr>
          <a:xfrm>
            <a:off x="9122812" y="6442250"/>
            <a:ext cx="1495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rita @ Medium</a:t>
            </a:r>
            <a:endParaRPr b="1" i="0" sz="800" u="none" cap="none" strike="noStrike">
              <a:solidFill>
                <a:srgbClr val="000000"/>
              </a:solidFill>
              <a:latin typeface="Arial"/>
              <a:ea typeface="Arial"/>
              <a:cs typeface="Arial"/>
              <a:sym typeface="Arial"/>
            </a:endParaRPr>
          </a:p>
        </p:txBody>
      </p:sp>
      <p:pic>
        <p:nvPicPr>
          <p:cNvPr id="338" name="Google Shape;338;p39"/>
          <p:cNvPicPr preferRelativeResize="0"/>
          <p:nvPr/>
        </p:nvPicPr>
        <p:blipFill rotWithShape="1">
          <a:blip r:embed="rId5">
            <a:alphaModFix/>
          </a:blip>
          <a:srcRect b="2608" l="3451" r="16471" t="44906"/>
          <a:stretch/>
        </p:blipFill>
        <p:spPr>
          <a:xfrm>
            <a:off x="1580125" y="4820000"/>
            <a:ext cx="2430761" cy="1853850"/>
          </a:xfrm>
          <a:prstGeom prst="rect">
            <a:avLst/>
          </a:prstGeom>
          <a:noFill/>
          <a:ln cap="flat" cmpd="sng" w="9525">
            <a:solidFill>
              <a:srgbClr val="595959"/>
            </a:solidFill>
            <a:prstDash val="solid"/>
            <a:round/>
            <a:headEnd len="sm" w="sm" type="none"/>
            <a:tailEnd len="sm" w="sm" type="none"/>
          </a:ln>
        </p:spPr>
      </p:pic>
      <p:sp>
        <p:nvSpPr>
          <p:cNvPr id="339" name="Google Shape;339;p39"/>
          <p:cNvSpPr txBox="1"/>
          <p:nvPr/>
        </p:nvSpPr>
        <p:spPr>
          <a:xfrm>
            <a:off x="4066925" y="6442250"/>
            <a:ext cx="17793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https://getcalc.com/</a:t>
            </a:r>
            <a:endParaRPr b="1" i="0" sz="8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Sample Spaces, Events, Probabilities</a:t>
            </a:r>
            <a:endParaRPr sz="2500"/>
          </a:p>
        </p:txBody>
      </p:sp>
      <p:sp>
        <p:nvSpPr>
          <p:cNvPr id="110" name="Google Shape;110;p18"/>
          <p:cNvSpPr txBox="1"/>
          <p:nvPr/>
        </p:nvSpPr>
        <p:spPr>
          <a:xfrm>
            <a:off x="337350" y="1915900"/>
            <a:ext cx="6818400" cy="312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a:t>Rolling an ordinary six-sided die is a familiar example of a random experiment, an action for which all possible outcomes can be listed, but for which the actual outcome on any given trial of the experiment cannot be predicted with certainty.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US"/>
              <a:t>In such a situation we wish to assign to each outcome, such as rolling a two, a number, called the probability of the outcome, that indicates how likely it is that the outcome will occur.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US"/>
              <a:t>Similarly, we would like to assign a probability to any event, or collection of outcomes, such as rolling an even number, which indicates how likely it is that the event will occur if the experiment is performed.</a:t>
            </a:r>
            <a:endParaRPr/>
          </a:p>
          <a:p>
            <a:pPr indent="0" lvl="0" marL="0" rtl="0" algn="l">
              <a:lnSpc>
                <a:spcPct val="115000"/>
              </a:lnSpc>
              <a:spcBef>
                <a:spcPts val="0"/>
              </a:spcBef>
              <a:spcAft>
                <a:spcPts val="0"/>
              </a:spcAft>
              <a:buNone/>
            </a:pPr>
            <a:r>
              <a:t/>
            </a:r>
            <a:endParaRPr/>
          </a:p>
        </p:txBody>
      </p:sp>
      <p:pic>
        <p:nvPicPr>
          <p:cNvPr id="111" name="Google Shape;111;p18"/>
          <p:cNvPicPr preferRelativeResize="0"/>
          <p:nvPr/>
        </p:nvPicPr>
        <p:blipFill rotWithShape="1">
          <a:blip r:embed="rId3">
            <a:alphaModFix/>
          </a:blip>
          <a:srcRect b="0" l="0" r="0" t="0"/>
          <a:stretch/>
        </p:blipFill>
        <p:spPr>
          <a:xfrm>
            <a:off x="7031825" y="1940150"/>
            <a:ext cx="4942100" cy="4042625"/>
          </a:xfrm>
          <a:prstGeom prst="rect">
            <a:avLst/>
          </a:prstGeom>
          <a:noFill/>
          <a:ln>
            <a:noFill/>
          </a:ln>
        </p:spPr>
      </p:pic>
      <p:sp>
        <p:nvSpPr>
          <p:cNvPr id="112" name="Google Shape;112;p18"/>
          <p:cNvSpPr txBox="1"/>
          <p:nvPr/>
        </p:nvSpPr>
        <p:spPr>
          <a:xfrm>
            <a:off x="9031138" y="6068100"/>
            <a:ext cx="24840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https://texample.net/</a:t>
            </a:r>
            <a:endParaRPr b="1" i="0" sz="800" u="none" cap="none" strike="noStrike">
              <a:solidFill>
                <a:srgbClr val="000000"/>
              </a:solidFill>
              <a:latin typeface="Arial"/>
              <a:ea typeface="Arial"/>
              <a:cs typeface="Arial"/>
              <a:sym typeface="Arial"/>
            </a:endParaRPr>
          </a:p>
        </p:txBody>
      </p:sp>
      <p:pic>
        <p:nvPicPr>
          <p:cNvPr id="113" name="Google Shape;113;p18"/>
          <p:cNvPicPr preferRelativeResize="0"/>
          <p:nvPr/>
        </p:nvPicPr>
        <p:blipFill rotWithShape="1">
          <a:blip r:embed="rId4">
            <a:alphaModFix/>
          </a:blip>
          <a:srcRect b="0" l="0" r="0" t="0"/>
          <a:stretch/>
        </p:blipFill>
        <p:spPr>
          <a:xfrm>
            <a:off x="2729925" y="4744101"/>
            <a:ext cx="3455895" cy="1838250"/>
          </a:xfrm>
          <a:prstGeom prst="rect">
            <a:avLst/>
          </a:prstGeom>
          <a:noFill/>
          <a:ln>
            <a:noFill/>
          </a:ln>
        </p:spPr>
      </p:pic>
      <p:sp>
        <p:nvSpPr>
          <p:cNvPr id="114" name="Google Shape;114;p18"/>
          <p:cNvSpPr/>
          <p:nvPr/>
        </p:nvSpPr>
        <p:spPr>
          <a:xfrm>
            <a:off x="1597825" y="3097175"/>
            <a:ext cx="8405100" cy="15264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8"/>
          <p:cNvSpPr txBox="1"/>
          <p:nvPr/>
        </p:nvSpPr>
        <p:spPr>
          <a:xfrm>
            <a:off x="2192475" y="3444725"/>
            <a:ext cx="73014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 </a:t>
            </a:r>
            <a:r>
              <a:rPr b="1" i="1" lang="en-US" sz="1400" u="none" cap="none" strike="noStrike">
                <a:solidFill>
                  <a:srgbClr val="000000"/>
                </a:solidFill>
                <a:latin typeface="Arial"/>
                <a:ea typeface="Arial"/>
                <a:cs typeface="Arial"/>
                <a:sym typeface="Arial"/>
              </a:rPr>
              <a:t>random experiment</a:t>
            </a:r>
            <a:r>
              <a:rPr b="0" i="1" lang="en-US" sz="1400" u="none" cap="none" strike="noStrike">
                <a:solidFill>
                  <a:srgbClr val="000000"/>
                </a:solidFill>
                <a:latin typeface="Arial"/>
                <a:ea typeface="Arial"/>
                <a:cs typeface="Arial"/>
                <a:sym typeface="Arial"/>
              </a:rPr>
              <a:t> </a:t>
            </a:r>
            <a:r>
              <a:rPr b="0" i="0" lang="en-US" sz="1400" u="none" cap="none" strike="noStrike">
                <a:solidFill>
                  <a:srgbClr val="000000"/>
                </a:solidFill>
                <a:latin typeface="Arial"/>
                <a:ea typeface="Arial"/>
                <a:cs typeface="Arial"/>
                <a:sym typeface="Arial"/>
              </a:rPr>
              <a:t>is a mechanism that produces a definite outcome that cannot be predicted with certainty. The </a:t>
            </a:r>
            <a:r>
              <a:rPr b="1" i="1" lang="en-US" sz="1400" u="none" cap="none" strike="noStrike">
                <a:solidFill>
                  <a:srgbClr val="000000"/>
                </a:solidFill>
                <a:latin typeface="Arial"/>
                <a:ea typeface="Arial"/>
                <a:cs typeface="Arial"/>
                <a:sym typeface="Arial"/>
              </a:rPr>
              <a:t>sample space</a:t>
            </a:r>
            <a:r>
              <a:rPr b="0" i="0" lang="en-US" sz="1400" u="none" cap="none" strike="noStrike">
                <a:solidFill>
                  <a:srgbClr val="000000"/>
                </a:solidFill>
                <a:latin typeface="Arial"/>
                <a:ea typeface="Arial"/>
                <a:cs typeface="Arial"/>
                <a:sym typeface="Arial"/>
              </a:rPr>
              <a:t> associated with a random experiment is the set of all possible outcomes. An </a:t>
            </a:r>
            <a:r>
              <a:rPr b="1" i="1" lang="en-US" sz="1400" u="none" cap="none" strike="noStrike">
                <a:solidFill>
                  <a:srgbClr val="000000"/>
                </a:solidFill>
                <a:latin typeface="Arial"/>
                <a:ea typeface="Arial"/>
                <a:cs typeface="Arial"/>
                <a:sym typeface="Arial"/>
              </a:rPr>
              <a:t>event</a:t>
            </a:r>
            <a:r>
              <a:rPr b="0" i="0" lang="en-US" sz="1400" u="none" cap="none" strike="noStrike">
                <a:solidFill>
                  <a:srgbClr val="000000"/>
                </a:solidFill>
                <a:latin typeface="Arial"/>
                <a:ea typeface="Arial"/>
                <a:cs typeface="Arial"/>
                <a:sym typeface="Arial"/>
              </a:rPr>
              <a:t> is a subset of the sample space.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9"/>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Probability Theory</a:t>
            </a:r>
            <a:endParaRPr sz="2500"/>
          </a:p>
        </p:txBody>
      </p:sp>
      <p:sp>
        <p:nvSpPr>
          <p:cNvPr id="121" name="Google Shape;121;p19"/>
          <p:cNvSpPr txBox="1"/>
          <p:nvPr/>
        </p:nvSpPr>
        <p:spPr>
          <a:xfrm>
            <a:off x="337350" y="1915900"/>
            <a:ext cx="5263800" cy="238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a:t>Probability is a measure of the likelihood of an event to occur. Many events cannot be predicted with total certainty. We can predict only the chance of an event to occur i.e., how likely they are going to happen, using it.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US"/>
              <a:t>Probability can range from 0 to 1, where 0 means the event to be an impossible one and 1 indicates a certain event.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US"/>
              <a:t>The probability of all the events in a sample space adds up to 1.</a:t>
            </a:r>
            <a:endParaRPr/>
          </a:p>
        </p:txBody>
      </p:sp>
      <p:pic>
        <p:nvPicPr>
          <p:cNvPr id="122" name="Google Shape;122;p19"/>
          <p:cNvPicPr preferRelativeResize="0"/>
          <p:nvPr/>
        </p:nvPicPr>
        <p:blipFill rotWithShape="1">
          <a:blip r:embed="rId3">
            <a:alphaModFix/>
          </a:blip>
          <a:srcRect b="7527" l="16616" r="17499" t="0"/>
          <a:stretch/>
        </p:blipFill>
        <p:spPr>
          <a:xfrm>
            <a:off x="6002850" y="1700299"/>
            <a:ext cx="1933766" cy="1526600"/>
          </a:xfrm>
          <a:prstGeom prst="rect">
            <a:avLst/>
          </a:prstGeom>
          <a:noFill/>
          <a:ln>
            <a:noFill/>
          </a:ln>
        </p:spPr>
      </p:pic>
      <p:pic>
        <p:nvPicPr>
          <p:cNvPr id="123" name="Google Shape;123;p19"/>
          <p:cNvPicPr preferRelativeResize="0"/>
          <p:nvPr/>
        </p:nvPicPr>
        <p:blipFill rotWithShape="1">
          <a:blip r:embed="rId4">
            <a:alphaModFix/>
          </a:blip>
          <a:srcRect b="7528" l="16498" r="17612" t="5439"/>
          <a:stretch/>
        </p:blipFill>
        <p:spPr>
          <a:xfrm>
            <a:off x="7999100" y="1766478"/>
            <a:ext cx="2054726" cy="1526600"/>
          </a:xfrm>
          <a:prstGeom prst="rect">
            <a:avLst/>
          </a:prstGeom>
          <a:noFill/>
          <a:ln>
            <a:noFill/>
          </a:ln>
        </p:spPr>
      </p:pic>
      <p:pic>
        <p:nvPicPr>
          <p:cNvPr id="124" name="Google Shape;124;p19"/>
          <p:cNvPicPr preferRelativeResize="0"/>
          <p:nvPr/>
        </p:nvPicPr>
        <p:blipFill rotWithShape="1">
          <a:blip r:embed="rId5">
            <a:alphaModFix/>
          </a:blip>
          <a:srcRect b="7637" l="17475" r="17292" t="8243"/>
          <a:stretch/>
        </p:blipFill>
        <p:spPr>
          <a:xfrm>
            <a:off x="10053826" y="1861528"/>
            <a:ext cx="1973523" cy="1431551"/>
          </a:xfrm>
          <a:prstGeom prst="rect">
            <a:avLst/>
          </a:prstGeom>
          <a:noFill/>
          <a:ln>
            <a:noFill/>
          </a:ln>
        </p:spPr>
      </p:pic>
      <p:pic>
        <p:nvPicPr>
          <p:cNvPr id="125" name="Google Shape;125;p19"/>
          <p:cNvPicPr preferRelativeResize="0"/>
          <p:nvPr/>
        </p:nvPicPr>
        <p:blipFill rotWithShape="1">
          <a:blip r:embed="rId6">
            <a:alphaModFix/>
          </a:blip>
          <a:srcRect b="36504" l="6578" r="6864" t="33431"/>
          <a:stretch/>
        </p:blipFill>
        <p:spPr>
          <a:xfrm>
            <a:off x="6002842" y="3164625"/>
            <a:ext cx="5885709" cy="1149874"/>
          </a:xfrm>
          <a:prstGeom prst="rect">
            <a:avLst/>
          </a:prstGeom>
          <a:noFill/>
          <a:ln>
            <a:noFill/>
          </a:ln>
        </p:spPr>
      </p:pic>
      <p:sp>
        <p:nvSpPr>
          <p:cNvPr id="126" name="Google Shape;126;p19"/>
          <p:cNvSpPr txBox="1"/>
          <p:nvPr/>
        </p:nvSpPr>
        <p:spPr>
          <a:xfrm>
            <a:off x="6297676" y="4309250"/>
            <a:ext cx="2170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https://calcworkshop.com/</a:t>
            </a:r>
            <a:endParaRPr b="1" i="0" sz="800" u="none" cap="none" strike="noStrike">
              <a:solidFill>
                <a:srgbClr val="000000"/>
              </a:solidFill>
              <a:latin typeface="Arial"/>
              <a:ea typeface="Arial"/>
              <a:cs typeface="Arial"/>
              <a:sym typeface="Arial"/>
            </a:endParaRPr>
          </a:p>
        </p:txBody>
      </p:sp>
      <p:pic>
        <p:nvPicPr>
          <p:cNvPr id="127" name="Google Shape;127;p19"/>
          <p:cNvPicPr preferRelativeResize="0"/>
          <p:nvPr/>
        </p:nvPicPr>
        <p:blipFill rotWithShape="1">
          <a:blip r:embed="rId7">
            <a:alphaModFix/>
          </a:blip>
          <a:srcRect b="0" l="2220" r="-2219" t="0"/>
          <a:stretch/>
        </p:blipFill>
        <p:spPr>
          <a:xfrm>
            <a:off x="613000" y="4342075"/>
            <a:ext cx="3438242" cy="2037225"/>
          </a:xfrm>
          <a:prstGeom prst="rect">
            <a:avLst/>
          </a:prstGeom>
          <a:noFill/>
          <a:ln>
            <a:noFill/>
          </a:ln>
        </p:spPr>
      </p:pic>
      <p:sp>
        <p:nvSpPr>
          <p:cNvPr id="128" name="Google Shape;128;p19"/>
          <p:cNvSpPr txBox="1"/>
          <p:nvPr/>
        </p:nvSpPr>
        <p:spPr>
          <a:xfrm>
            <a:off x="1149751" y="6379300"/>
            <a:ext cx="2170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https://brilliant.org/</a:t>
            </a:r>
            <a:endParaRPr b="1" i="0" sz="800" u="none" cap="none" strike="noStrike">
              <a:solidFill>
                <a:srgbClr val="000000"/>
              </a:solidFill>
              <a:latin typeface="Arial"/>
              <a:ea typeface="Arial"/>
              <a:cs typeface="Arial"/>
              <a:sym typeface="Arial"/>
            </a:endParaRPr>
          </a:p>
        </p:txBody>
      </p:sp>
      <p:pic>
        <p:nvPicPr>
          <p:cNvPr id="129" name="Google Shape;129;p19"/>
          <p:cNvPicPr preferRelativeResize="0"/>
          <p:nvPr/>
        </p:nvPicPr>
        <p:blipFill rotWithShape="1">
          <a:blip r:embed="rId8">
            <a:alphaModFix/>
          </a:blip>
          <a:srcRect b="25739" l="31910" r="32957" t="31469"/>
          <a:stretch/>
        </p:blipFill>
        <p:spPr>
          <a:xfrm>
            <a:off x="5466604" y="4752075"/>
            <a:ext cx="2824426" cy="1935025"/>
          </a:xfrm>
          <a:prstGeom prst="rect">
            <a:avLst/>
          </a:prstGeom>
          <a:noFill/>
          <a:ln cap="flat" cmpd="sng" w="9525">
            <a:solidFill>
              <a:srgbClr val="595959"/>
            </a:solidFill>
            <a:prstDash val="solid"/>
            <a:round/>
            <a:headEnd len="sm" w="sm" type="none"/>
            <a:tailEnd len="sm" w="sm" type="none"/>
          </a:ln>
        </p:spPr>
      </p:pic>
      <p:sp>
        <p:nvSpPr>
          <p:cNvPr id="130" name="Google Shape;130;p19"/>
          <p:cNvSpPr txBox="1"/>
          <p:nvPr/>
        </p:nvSpPr>
        <p:spPr>
          <a:xfrm>
            <a:off x="8530775" y="5126000"/>
            <a:ext cx="32229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Complementary Events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The complement of A consists of all the outcomes in which the event A does not occur.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0"/>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Mutually Exclusive/Disjoint Events</a:t>
            </a:r>
            <a:endParaRPr sz="2500"/>
          </a:p>
        </p:txBody>
      </p:sp>
      <p:sp>
        <p:nvSpPr>
          <p:cNvPr id="136" name="Google Shape;136;p20"/>
          <p:cNvSpPr txBox="1"/>
          <p:nvPr/>
        </p:nvSpPr>
        <p:spPr>
          <a:xfrm>
            <a:off x="337350" y="1915900"/>
            <a:ext cx="6443400" cy="245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300"/>
              <a:t>In probability theory, two events are said to be mutually exclusive if they cannot occur at the same time or simultaneously. In other words, mutually exclusive events are called disjoint events. If two events are considered disjoint events, then the probability of both events occurring at the same time will be zero.</a:t>
            </a:r>
            <a:endParaRPr sz="1300"/>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rPr lang="en-US" sz="1300"/>
              <a:t>The days of the week - you cannot have a scenario where it is both Monday and Friday!</a:t>
            </a:r>
            <a:endParaRPr sz="1300"/>
          </a:p>
          <a:p>
            <a:pPr indent="0" lvl="0" marL="0" rtl="0" algn="l">
              <a:lnSpc>
                <a:spcPct val="115000"/>
              </a:lnSpc>
              <a:spcBef>
                <a:spcPts val="0"/>
              </a:spcBef>
              <a:spcAft>
                <a:spcPts val="0"/>
              </a:spcAft>
              <a:buNone/>
            </a:pPr>
            <a:r>
              <a:rPr lang="en-US" sz="1300"/>
              <a:t>The outcomes of a dice roll</a:t>
            </a:r>
            <a:endParaRPr sz="1300"/>
          </a:p>
          <a:p>
            <a:pPr indent="0" lvl="0" marL="0" rtl="0" algn="l">
              <a:lnSpc>
                <a:spcPct val="115000"/>
              </a:lnSpc>
              <a:spcBef>
                <a:spcPts val="0"/>
              </a:spcBef>
              <a:spcAft>
                <a:spcPts val="0"/>
              </a:spcAft>
              <a:buNone/>
            </a:pPr>
            <a:r>
              <a:rPr lang="en-US" sz="1300"/>
              <a:t>Selecting a 'diamond' and a 'black' card from a deck</a:t>
            </a:r>
            <a:endParaRPr sz="1300"/>
          </a:p>
          <a:p>
            <a:pPr indent="0" lvl="0" marL="0" rtl="0" algn="l">
              <a:lnSpc>
                <a:spcPct val="115000"/>
              </a:lnSpc>
              <a:spcBef>
                <a:spcPts val="0"/>
              </a:spcBef>
              <a:spcAft>
                <a:spcPts val="0"/>
              </a:spcAft>
              <a:buNone/>
            </a:pPr>
            <a:r>
              <a:t/>
            </a:r>
            <a:endParaRPr sz="1300"/>
          </a:p>
        </p:txBody>
      </p:sp>
      <p:pic>
        <p:nvPicPr>
          <p:cNvPr id="137" name="Google Shape;137;p20"/>
          <p:cNvPicPr preferRelativeResize="0"/>
          <p:nvPr/>
        </p:nvPicPr>
        <p:blipFill rotWithShape="1">
          <a:blip r:embed="rId3">
            <a:alphaModFix/>
          </a:blip>
          <a:srcRect b="0" l="0" r="0" t="0"/>
          <a:stretch/>
        </p:blipFill>
        <p:spPr>
          <a:xfrm>
            <a:off x="7133725" y="3802725"/>
            <a:ext cx="4667126" cy="2625250"/>
          </a:xfrm>
          <a:prstGeom prst="rect">
            <a:avLst/>
          </a:prstGeom>
          <a:noFill/>
          <a:ln cap="flat" cmpd="sng" w="9525">
            <a:solidFill>
              <a:srgbClr val="595959"/>
            </a:solidFill>
            <a:prstDash val="solid"/>
            <a:round/>
            <a:headEnd len="sm" w="sm" type="none"/>
            <a:tailEnd len="sm" w="sm" type="none"/>
          </a:ln>
        </p:spPr>
      </p:pic>
      <p:sp>
        <p:nvSpPr>
          <p:cNvPr id="138" name="Google Shape;138;p20"/>
          <p:cNvSpPr txBox="1"/>
          <p:nvPr/>
        </p:nvSpPr>
        <p:spPr>
          <a:xfrm>
            <a:off x="8433938" y="6379300"/>
            <a:ext cx="2170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https://media.nagwa.com/</a:t>
            </a:r>
            <a:endParaRPr b="1" i="0" sz="800" u="none" cap="none" strike="noStrike">
              <a:solidFill>
                <a:srgbClr val="000000"/>
              </a:solidFill>
              <a:latin typeface="Arial"/>
              <a:ea typeface="Arial"/>
              <a:cs typeface="Arial"/>
              <a:sym typeface="Arial"/>
            </a:endParaRPr>
          </a:p>
        </p:txBody>
      </p:sp>
      <p:pic>
        <p:nvPicPr>
          <p:cNvPr id="139" name="Google Shape;139;p20"/>
          <p:cNvPicPr preferRelativeResize="0"/>
          <p:nvPr/>
        </p:nvPicPr>
        <p:blipFill rotWithShape="1">
          <a:blip r:embed="rId4">
            <a:alphaModFix/>
          </a:blip>
          <a:srcRect b="0" l="0" r="0" t="0"/>
          <a:stretch/>
        </p:blipFill>
        <p:spPr>
          <a:xfrm>
            <a:off x="6780750" y="1418150"/>
            <a:ext cx="2558050" cy="1446850"/>
          </a:xfrm>
          <a:prstGeom prst="rect">
            <a:avLst/>
          </a:prstGeom>
          <a:noFill/>
          <a:ln>
            <a:noFill/>
          </a:ln>
        </p:spPr>
      </p:pic>
      <p:pic>
        <p:nvPicPr>
          <p:cNvPr id="140" name="Google Shape;140;p20"/>
          <p:cNvPicPr preferRelativeResize="0"/>
          <p:nvPr/>
        </p:nvPicPr>
        <p:blipFill rotWithShape="1">
          <a:blip r:embed="rId5">
            <a:alphaModFix/>
          </a:blip>
          <a:srcRect b="0" l="0" r="0" t="0"/>
          <a:stretch/>
        </p:blipFill>
        <p:spPr>
          <a:xfrm>
            <a:off x="9638275" y="1418150"/>
            <a:ext cx="1929133" cy="1446850"/>
          </a:xfrm>
          <a:prstGeom prst="rect">
            <a:avLst/>
          </a:prstGeom>
          <a:noFill/>
          <a:ln>
            <a:noFill/>
          </a:ln>
        </p:spPr>
      </p:pic>
      <p:sp>
        <p:nvSpPr>
          <p:cNvPr id="141" name="Google Shape;141;p20"/>
          <p:cNvSpPr txBox="1"/>
          <p:nvPr/>
        </p:nvSpPr>
        <p:spPr>
          <a:xfrm>
            <a:off x="7407500" y="3010613"/>
            <a:ext cx="15141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1000" u="none" cap="none" strike="noStrike">
                <a:solidFill>
                  <a:srgbClr val="000000"/>
                </a:solidFill>
                <a:latin typeface="Arial"/>
                <a:ea typeface="Arial"/>
                <a:cs typeface="Arial"/>
                <a:sym typeface="Arial"/>
              </a:rPr>
              <a:t>Aces and Kings are Mutually Exclusive (can't be both)</a:t>
            </a:r>
            <a:endParaRPr b="0" i="0" sz="1000" u="none" cap="none" strike="noStrike">
              <a:solidFill>
                <a:srgbClr val="000000"/>
              </a:solidFill>
              <a:latin typeface="Arial"/>
              <a:ea typeface="Arial"/>
              <a:cs typeface="Arial"/>
              <a:sym typeface="Arial"/>
            </a:endParaRPr>
          </a:p>
        </p:txBody>
      </p:sp>
      <p:sp>
        <p:nvSpPr>
          <p:cNvPr id="142" name="Google Shape;142;p20"/>
          <p:cNvSpPr txBox="1"/>
          <p:nvPr/>
        </p:nvSpPr>
        <p:spPr>
          <a:xfrm>
            <a:off x="9548350" y="3041600"/>
            <a:ext cx="2279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1000" u="none" cap="none" strike="noStrike">
                <a:solidFill>
                  <a:srgbClr val="000000"/>
                </a:solidFill>
                <a:latin typeface="Arial"/>
                <a:ea typeface="Arial"/>
                <a:cs typeface="Arial"/>
                <a:sym typeface="Arial"/>
              </a:rPr>
              <a:t>Hearts and Kings are</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rPr b="0" i="0" lang="en-US" sz="1000" u="none" cap="none" strike="noStrike">
                <a:solidFill>
                  <a:srgbClr val="000000"/>
                </a:solidFill>
                <a:latin typeface="Arial"/>
                <a:ea typeface="Arial"/>
                <a:cs typeface="Arial"/>
                <a:sym typeface="Arial"/>
              </a:rPr>
              <a:t>not Mutually Exclusive (can be both)</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1000" u="none" cap="none" strike="noStrike">
              <a:solidFill>
                <a:srgbClr val="000000"/>
              </a:solidFill>
              <a:latin typeface="Arial"/>
              <a:ea typeface="Arial"/>
              <a:cs typeface="Arial"/>
              <a:sym typeface="Arial"/>
            </a:endParaRPr>
          </a:p>
        </p:txBody>
      </p:sp>
      <p:sp>
        <p:nvSpPr>
          <p:cNvPr id="143" name="Google Shape;143;p20"/>
          <p:cNvSpPr txBox="1"/>
          <p:nvPr/>
        </p:nvSpPr>
        <p:spPr>
          <a:xfrm>
            <a:off x="8518213" y="3494925"/>
            <a:ext cx="2170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https://www.mathsisfun.com/</a:t>
            </a:r>
            <a:endParaRPr b="1" i="0" sz="800" u="none" cap="none" strike="noStrike">
              <a:solidFill>
                <a:srgbClr val="000000"/>
              </a:solidFill>
              <a:latin typeface="Arial"/>
              <a:ea typeface="Arial"/>
              <a:cs typeface="Arial"/>
              <a:sym typeface="Arial"/>
            </a:endParaRPr>
          </a:p>
        </p:txBody>
      </p:sp>
      <p:sp>
        <p:nvSpPr>
          <p:cNvPr id="144" name="Google Shape;144;p20"/>
          <p:cNvSpPr txBox="1"/>
          <p:nvPr/>
        </p:nvSpPr>
        <p:spPr>
          <a:xfrm>
            <a:off x="2615638" y="6550200"/>
            <a:ext cx="2170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https://www.ck12.org/</a:t>
            </a:r>
            <a:endParaRPr b="1" i="0" sz="800" u="none" cap="none" strike="noStrike">
              <a:solidFill>
                <a:srgbClr val="000000"/>
              </a:solidFill>
              <a:latin typeface="Arial"/>
              <a:ea typeface="Arial"/>
              <a:cs typeface="Arial"/>
              <a:sym typeface="Arial"/>
            </a:endParaRPr>
          </a:p>
        </p:txBody>
      </p:sp>
      <p:pic>
        <p:nvPicPr>
          <p:cNvPr id="145" name="Google Shape;145;p20"/>
          <p:cNvPicPr preferRelativeResize="0"/>
          <p:nvPr/>
        </p:nvPicPr>
        <p:blipFill rotWithShape="1">
          <a:blip r:embed="rId6">
            <a:alphaModFix/>
          </a:blip>
          <a:srcRect b="0" l="0" r="0" t="0"/>
          <a:stretch/>
        </p:blipFill>
        <p:spPr>
          <a:xfrm>
            <a:off x="1534550" y="4134650"/>
            <a:ext cx="3895300" cy="23761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1"/>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Mutually Exclusive/Disjoint Events</a:t>
            </a:r>
            <a:endParaRPr sz="2500"/>
          </a:p>
        </p:txBody>
      </p:sp>
      <p:pic>
        <p:nvPicPr>
          <p:cNvPr id="151" name="Google Shape;151;p21"/>
          <p:cNvPicPr preferRelativeResize="0"/>
          <p:nvPr/>
        </p:nvPicPr>
        <p:blipFill rotWithShape="1">
          <a:blip r:embed="rId3">
            <a:alphaModFix/>
          </a:blip>
          <a:srcRect b="0" l="0" r="0" t="0"/>
          <a:stretch/>
        </p:blipFill>
        <p:spPr>
          <a:xfrm>
            <a:off x="7133725" y="3802725"/>
            <a:ext cx="4667126" cy="2625250"/>
          </a:xfrm>
          <a:prstGeom prst="rect">
            <a:avLst/>
          </a:prstGeom>
          <a:noFill/>
          <a:ln cap="flat" cmpd="sng" w="9525">
            <a:solidFill>
              <a:srgbClr val="595959"/>
            </a:solidFill>
            <a:prstDash val="solid"/>
            <a:round/>
            <a:headEnd len="sm" w="sm" type="none"/>
            <a:tailEnd len="sm" w="sm" type="none"/>
          </a:ln>
        </p:spPr>
      </p:pic>
      <p:sp>
        <p:nvSpPr>
          <p:cNvPr id="152" name="Google Shape;152;p21"/>
          <p:cNvSpPr txBox="1"/>
          <p:nvPr/>
        </p:nvSpPr>
        <p:spPr>
          <a:xfrm>
            <a:off x="337350" y="1915900"/>
            <a:ext cx="6443400" cy="245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300"/>
              <a:t>In probability theory, two events are said to be mutually exclusive if they cannot occur at the same time or simultaneously. In other words, mutually exclusive events are called disjoint events. If two events are considered disjoint events, then the probability of both events occurring at the same time will be zero.</a:t>
            </a:r>
            <a:endParaRPr sz="1300"/>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rPr lang="en-US" sz="1300"/>
              <a:t>The days of the week - you cannot have a scenario where it is both Monday and Friday!</a:t>
            </a:r>
            <a:endParaRPr sz="1300"/>
          </a:p>
          <a:p>
            <a:pPr indent="0" lvl="0" marL="0" rtl="0" algn="l">
              <a:lnSpc>
                <a:spcPct val="115000"/>
              </a:lnSpc>
              <a:spcBef>
                <a:spcPts val="0"/>
              </a:spcBef>
              <a:spcAft>
                <a:spcPts val="0"/>
              </a:spcAft>
              <a:buNone/>
            </a:pPr>
            <a:r>
              <a:rPr lang="en-US" sz="1300"/>
              <a:t>The outcomes of a dice roll</a:t>
            </a:r>
            <a:endParaRPr sz="1300"/>
          </a:p>
          <a:p>
            <a:pPr indent="0" lvl="0" marL="0" rtl="0" algn="l">
              <a:lnSpc>
                <a:spcPct val="115000"/>
              </a:lnSpc>
              <a:spcBef>
                <a:spcPts val="0"/>
              </a:spcBef>
              <a:spcAft>
                <a:spcPts val="0"/>
              </a:spcAft>
              <a:buNone/>
            </a:pPr>
            <a:r>
              <a:rPr lang="en-US" sz="1300"/>
              <a:t>Selecting a 'diamond' and a 'black' card from a deck</a:t>
            </a:r>
            <a:endParaRPr sz="1300"/>
          </a:p>
          <a:p>
            <a:pPr indent="0" lvl="0" marL="0" rtl="0" algn="l">
              <a:lnSpc>
                <a:spcPct val="115000"/>
              </a:lnSpc>
              <a:spcBef>
                <a:spcPts val="0"/>
              </a:spcBef>
              <a:spcAft>
                <a:spcPts val="0"/>
              </a:spcAft>
              <a:buNone/>
            </a:pPr>
            <a:r>
              <a:t/>
            </a:r>
            <a:endParaRPr sz="1300"/>
          </a:p>
        </p:txBody>
      </p:sp>
      <p:sp>
        <p:nvSpPr>
          <p:cNvPr id="153" name="Google Shape;153;p21"/>
          <p:cNvSpPr txBox="1"/>
          <p:nvPr/>
        </p:nvSpPr>
        <p:spPr>
          <a:xfrm>
            <a:off x="8433938" y="6379300"/>
            <a:ext cx="2170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https://media.nagwa.com/</a:t>
            </a:r>
            <a:endParaRPr b="1" i="0" sz="800" u="none" cap="none" strike="noStrike">
              <a:solidFill>
                <a:srgbClr val="000000"/>
              </a:solidFill>
              <a:latin typeface="Arial"/>
              <a:ea typeface="Arial"/>
              <a:cs typeface="Arial"/>
              <a:sym typeface="Arial"/>
            </a:endParaRPr>
          </a:p>
        </p:txBody>
      </p:sp>
      <p:pic>
        <p:nvPicPr>
          <p:cNvPr id="154" name="Google Shape;154;p21"/>
          <p:cNvPicPr preferRelativeResize="0"/>
          <p:nvPr/>
        </p:nvPicPr>
        <p:blipFill rotWithShape="1">
          <a:blip r:embed="rId4">
            <a:alphaModFix/>
          </a:blip>
          <a:srcRect b="0" l="0" r="0" t="0"/>
          <a:stretch/>
        </p:blipFill>
        <p:spPr>
          <a:xfrm>
            <a:off x="6780750" y="1418150"/>
            <a:ext cx="2558050" cy="1446850"/>
          </a:xfrm>
          <a:prstGeom prst="rect">
            <a:avLst/>
          </a:prstGeom>
          <a:noFill/>
          <a:ln>
            <a:noFill/>
          </a:ln>
        </p:spPr>
      </p:pic>
      <p:pic>
        <p:nvPicPr>
          <p:cNvPr id="155" name="Google Shape;155;p21"/>
          <p:cNvPicPr preferRelativeResize="0"/>
          <p:nvPr/>
        </p:nvPicPr>
        <p:blipFill rotWithShape="1">
          <a:blip r:embed="rId5">
            <a:alphaModFix/>
          </a:blip>
          <a:srcRect b="0" l="0" r="0" t="0"/>
          <a:stretch/>
        </p:blipFill>
        <p:spPr>
          <a:xfrm>
            <a:off x="9638275" y="1418150"/>
            <a:ext cx="1929133" cy="1446850"/>
          </a:xfrm>
          <a:prstGeom prst="rect">
            <a:avLst/>
          </a:prstGeom>
          <a:noFill/>
          <a:ln>
            <a:noFill/>
          </a:ln>
        </p:spPr>
      </p:pic>
      <p:sp>
        <p:nvSpPr>
          <p:cNvPr id="156" name="Google Shape;156;p21"/>
          <p:cNvSpPr txBox="1"/>
          <p:nvPr/>
        </p:nvSpPr>
        <p:spPr>
          <a:xfrm>
            <a:off x="7407500" y="3010613"/>
            <a:ext cx="15141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1000" u="none" cap="none" strike="noStrike">
                <a:solidFill>
                  <a:srgbClr val="000000"/>
                </a:solidFill>
                <a:latin typeface="Arial"/>
                <a:ea typeface="Arial"/>
                <a:cs typeface="Arial"/>
                <a:sym typeface="Arial"/>
              </a:rPr>
              <a:t>Aces and Kings are Mutually Exclusive (can't be both)</a:t>
            </a:r>
            <a:endParaRPr b="0" i="0" sz="1000" u="none" cap="none" strike="noStrike">
              <a:solidFill>
                <a:srgbClr val="000000"/>
              </a:solidFill>
              <a:latin typeface="Arial"/>
              <a:ea typeface="Arial"/>
              <a:cs typeface="Arial"/>
              <a:sym typeface="Arial"/>
            </a:endParaRPr>
          </a:p>
        </p:txBody>
      </p:sp>
      <p:sp>
        <p:nvSpPr>
          <p:cNvPr id="157" name="Google Shape;157;p21"/>
          <p:cNvSpPr txBox="1"/>
          <p:nvPr/>
        </p:nvSpPr>
        <p:spPr>
          <a:xfrm>
            <a:off x="9548350" y="3041600"/>
            <a:ext cx="2279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en-US" sz="1000" u="none" cap="none" strike="noStrike">
                <a:solidFill>
                  <a:srgbClr val="000000"/>
                </a:solidFill>
                <a:latin typeface="Arial"/>
                <a:ea typeface="Arial"/>
                <a:cs typeface="Arial"/>
                <a:sym typeface="Arial"/>
              </a:rPr>
              <a:t>Hearts and Kings are</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rPr b="0" i="0" lang="en-US" sz="1000" u="none" cap="none" strike="noStrike">
                <a:solidFill>
                  <a:srgbClr val="000000"/>
                </a:solidFill>
                <a:latin typeface="Arial"/>
                <a:ea typeface="Arial"/>
                <a:cs typeface="Arial"/>
                <a:sym typeface="Arial"/>
              </a:rPr>
              <a:t>not Mutually Exclusive (can be both)</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00"/>
              <a:buFont typeface="Arial"/>
              <a:buNone/>
            </a:pPr>
            <a:r>
              <a:t/>
            </a:r>
            <a:endParaRPr b="0" i="0" sz="1000" u="none" cap="none" strike="noStrike">
              <a:solidFill>
                <a:srgbClr val="000000"/>
              </a:solidFill>
              <a:latin typeface="Arial"/>
              <a:ea typeface="Arial"/>
              <a:cs typeface="Arial"/>
              <a:sym typeface="Arial"/>
            </a:endParaRPr>
          </a:p>
        </p:txBody>
      </p:sp>
      <p:sp>
        <p:nvSpPr>
          <p:cNvPr id="158" name="Google Shape;158;p21"/>
          <p:cNvSpPr txBox="1"/>
          <p:nvPr/>
        </p:nvSpPr>
        <p:spPr>
          <a:xfrm>
            <a:off x="8518213" y="3494925"/>
            <a:ext cx="2170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https://www.mathsisfun.com/</a:t>
            </a:r>
            <a:endParaRPr b="1" i="0" sz="800" u="none" cap="none" strike="noStrike">
              <a:solidFill>
                <a:srgbClr val="000000"/>
              </a:solidFill>
              <a:latin typeface="Arial"/>
              <a:ea typeface="Arial"/>
              <a:cs typeface="Arial"/>
              <a:sym typeface="Arial"/>
            </a:endParaRPr>
          </a:p>
        </p:txBody>
      </p:sp>
      <p:sp>
        <p:nvSpPr>
          <p:cNvPr id="159" name="Google Shape;159;p21"/>
          <p:cNvSpPr txBox="1"/>
          <p:nvPr/>
        </p:nvSpPr>
        <p:spPr>
          <a:xfrm>
            <a:off x="2615638" y="6550200"/>
            <a:ext cx="2170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https://www.ck12.org/</a:t>
            </a:r>
            <a:endParaRPr b="1" i="0" sz="800" u="none" cap="none" strike="noStrike">
              <a:solidFill>
                <a:srgbClr val="000000"/>
              </a:solidFill>
              <a:latin typeface="Arial"/>
              <a:ea typeface="Arial"/>
              <a:cs typeface="Arial"/>
              <a:sym typeface="Arial"/>
            </a:endParaRPr>
          </a:p>
        </p:txBody>
      </p:sp>
      <p:pic>
        <p:nvPicPr>
          <p:cNvPr id="160" name="Google Shape;160;p21"/>
          <p:cNvPicPr preferRelativeResize="0"/>
          <p:nvPr/>
        </p:nvPicPr>
        <p:blipFill rotWithShape="1">
          <a:blip r:embed="rId6">
            <a:alphaModFix/>
          </a:blip>
          <a:srcRect b="0" l="0" r="0" t="0"/>
          <a:stretch/>
        </p:blipFill>
        <p:spPr>
          <a:xfrm>
            <a:off x="1534550" y="4134650"/>
            <a:ext cx="3895300" cy="2376124"/>
          </a:xfrm>
          <a:prstGeom prst="rect">
            <a:avLst/>
          </a:prstGeom>
          <a:noFill/>
          <a:ln>
            <a:noFill/>
          </a:ln>
        </p:spPr>
      </p:pic>
      <p:sp>
        <p:nvSpPr>
          <p:cNvPr id="161" name="Google Shape;161;p21"/>
          <p:cNvSpPr/>
          <p:nvPr/>
        </p:nvSpPr>
        <p:spPr>
          <a:xfrm>
            <a:off x="128275" y="2127700"/>
            <a:ext cx="12007800" cy="387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2" name="Google Shape;162;p21"/>
          <p:cNvPicPr preferRelativeResize="0"/>
          <p:nvPr/>
        </p:nvPicPr>
        <p:blipFill>
          <a:blip r:embed="rId7">
            <a:alphaModFix/>
          </a:blip>
          <a:stretch>
            <a:fillRect/>
          </a:stretch>
        </p:blipFill>
        <p:spPr>
          <a:xfrm>
            <a:off x="179325" y="2640975"/>
            <a:ext cx="6061851" cy="2891601"/>
          </a:xfrm>
          <a:prstGeom prst="rect">
            <a:avLst/>
          </a:prstGeom>
          <a:noFill/>
          <a:ln cap="flat" cmpd="sng" w="9525">
            <a:solidFill>
              <a:schemeClr val="dk2"/>
            </a:solidFill>
            <a:prstDash val="solid"/>
            <a:round/>
            <a:headEnd len="sm" w="sm" type="none"/>
            <a:tailEnd len="sm" w="sm" type="none"/>
          </a:ln>
        </p:spPr>
      </p:pic>
      <p:pic>
        <p:nvPicPr>
          <p:cNvPr id="163" name="Google Shape;163;p21"/>
          <p:cNvPicPr preferRelativeResize="0"/>
          <p:nvPr/>
        </p:nvPicPr>
        <p:blipFill>
          <a:blip r:embed="rId8">
            <a:alphaModFix/>
          </a:blip>
          <a:stretch>
            <a:fillRect/>
          </a:stretch>
        </p:blipFill>
        <p:spPr>
          <a:xfrm>
            <a:off x="6276975" y="3418725"/>
            <a:ext cx="5782800" cy="2114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2"/>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Mutually Exclusive/Disjoint Events</a:t>
            </a:r>
            <a:endParaRPr sz="2500"/>
          </a:p>
          <a:p>
            <a:pPr indent="0" lvl="0" marL="0" rtl="0" algn="l">
              <a:spcBef>
                <a:spcPts val="0"/>
              </a:spcBef>
              <a:spcAft>
                <a:spcPts val="0"/>
              </a:spcAft>
              <a:buClr>
                <a:schemeClr val="dk2"/>
              </a:buClr>
              <a:buSzPts val="6000"/>
              <a:buFont typeface="Georgia"/>
              <a:buNone/>
            </a:pPr>
            <a:r>
              <a:rPr lang="en-US" sz="1800"/>
              <a:t>Examples</a:t>
            </a:r>
            <a:endParaRPr sz="1800"/>
          </a:p>
        </p:txBody>
      </p:sp>
      <p:pic>
        <p:nvPicPr>
          <p:cNvPr id="169" name="Google Shape;169;p22"/>
          <p:cNvPicPr preferRelativeResize="0"/>
          <p:nvPr/>
        </p:nvPicPr>
        <p:blipFill>
          <a:blip r:embed="rId3">
            <a:alphaModFix/>
          </a:blip>
          <a:stretch>
            <a:fillRect/>
          </a:stretch>
        </p:blipFill>
        <p:spPr>
          <a:xfrm>
            <a:off x="469650" y="1872323"/>
            <a:ext cx="4337550" cy="3373650"/>
          </a:xfrm>
          <a:prstGeom prst="rect">
            <a:avLst/>
          </a:prstGeom>
          <a:noFill/>
          <a:ln>
            <a:noFill/>
          </a:ln>
        </p:spPr>
      </p:pic>
      <p:pic>
        <p:nvPicPr>
          <p:cNvPr id="170" name="Google Shape;170;p22"/>
          <p:cNvPicPr preferRelativeResize="0"/>
          <p:nvPr/>
        </p:nvPicPr>
        <p:blipFill>
          <a:blip r:embed="rId4">
            <a:alphaModFix/>
          </a:blip>
          <a:stretch>
            <a:fillRect/>
          </a:stretch>
        </p:blipFill>
        <p:spPr>
          <a:xfrm>
            <a:off x="4915500" y="1872316"/>
            <a:ext cx="6620795" cy="4680883"/>
          </a:xfrm>
          <a:prstGeom prst="rect">
            <a:avLst/>
          </a:prstGeom>
          <a:noFill/>
          <a:ln>
            <a:noFill/>
          </a:ln>
        </p:spPr>
      </p:pic>
      <p:sp>
        <p:nvSpPr>
          <p:cNvPr id="171" name="Google Shape;171;p22"/>
          <p:cNvSpPr txBox="1"/>
          <p:nvPr/>
        </p:nvSpPr>
        <p:spPr>
          <a:xfrm>
            <a:off x="741280" y="6373800"/>
            <a:ext cx="3029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a:t>
            </a:r>
            <a:r>
              <a:rPr lang="en-US" sz="800"/>
              <a:t>https://www.onlinemathlearning.com/</a:t>
            </a:r>
            <a:endParaRPr b="1" i="0" sz="8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3"/>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300"/>
              <a:t>Mutually Exclusive/Disjoint Events</a:t>
            </a:r>
            <a:endParaRPr sz="2300"/>
          </a:p>
          <a:p>
            <a:pPr indent="0" lvl="0" marL="0" rtl="0" algn="l">
              <a:spcBef>
                <a:spcPts val="0"/>
              </a:spcBef>
              <a:spcAft>
                <a:spcPts val="0"/>
              </a:spcAft>
              <a:buClr>
                <a:schemeClr val="dk2"/>
              </a:buClr>
              <a:buSzPts val="6000"/>
              <a:buFont typeface="Georgia"/>
              <a:buNone/>
            </a:pPr>
            <a:r>
              <a:rPr lang="en-US" sz="1800"/>
              <a:t>Examples</a:t>
            </a:r>
            <a:endParaRPr sz="1800"/>
          </a:p>
        </p:txBody>
      </p:sp>
      <p:pic>
        <p:nvPicPr>
          <p:cNvPr id="177" name="Google Shape;177;p23"/>
          <p:cNvPicPr preferRelativeResize="0"/>
          <p:nvPr/>
        </p:nvPicPr>
        <p:blipFill>
          <a:blip r:embed="rId3">
            <a:alphaModFix/>
          </a:blip>
          <a:stretch>
            <a:fillRect/>
          </a:stretch>
        </p:blipFill>
        <p:spPr>
          <a:xfrm>
            <a:off x="337350" y="1925491"/>
            <a:ext cx="4507945" cy="4680884"/>
          </a:xfrm>
          <a:prstGeom prst="rect">
            <a:avLst/>
          </a:prstGeom>
          <a:noFill/>
          <a:ln>
            <a:noFill/>
          </a:ln>
        </p:spPr>
      </p:pic>
      <p:sp>
        <p:nvSpPr>
          <p:cNvPr id="178" name="Google Shape;178;p23"/>
          <p:cNvSpPr txBox="1"/>
          <p:nvPr/>
        </p:nvSpPr>
        <p:spPr>
          <a:xfrm>
            <a:off x="710638" y="6550200"/>
            <a:ext cx="2170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a:t>
            </a:r>
            <a:r>
              <a:rPr lang="en-US" sz="800"/>
              <a:t>www.chino.k12.ca.us</a:t>
            </a:r>
            <a:endParaRPr b="1" i="0" sz="800" u="none" cap="none" strike="noStrike">
              <a:solidFill>
                <a:srgbClr val="000000"/>
              </a:solidFill>
              <a:latin typeface="Arial"/>
              <a:ea typeface="Arial"/>
              <a:cs typeface="Arial"/>
              <a:sym typeface="Arial"/>
            </a:endParaRPr>
          </a:p>
        </p:txBody>
      </p:sp>
      <p:pic>
        <p:nvPicPr>
          <p:cNvPr id="179" name="Google Shape;179;p23"/>
          <p:cNvPicPr preferRelativeResize="0"/>
          <p:nvPr/>
        </p:nvPicPr>
        <p:blipFill>
          <a:blip r:embed="rId4">
            <a:alphaModFix/>
          </a:blip>
          <a:stretch>
            <a:fillRect/>
          </a:stretch>
        </p:blipFill>
        <p:spPr>
          <a:xfrm>
            <a:off x="5073895" y="934891"/>
            <a:ext cx="7041908" cy="2215060"/>
          </a:xfrm>
          <a:prstGeom prst="rect">
            <a:avLst/>
          </a:prstGeom>
          <a:noFill/>
          <a:ln>
            <a:noFill/>
          </a:ln>
        </p:spPr>
      </p:pic>
      <p:sp>
        <p:nvSpPr>
          <p:cNvPr id="180" name="Google Shape;180;p23"/>
          <p:cNvSpPr txBox="1"/>
          <p:nvPr/>
        </p:nvSpPr>
        <p:spPr>
          <a:xfrm>
            <a:off x="7433538" y="3024650"/>
            <a:ext cx="2170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a:t>
            </a:r>
            <a:r>
              <a:rPr lang="en-US" sz="800"/>
              <a:t>https://www.vedantu.com/ </a:t>
            </a:r>
            <a:endParaRPr b="1" i="0" sz="800" u="none" cap="none" strike="noStrike">
              <a:solidFill>
                <a:srgbClr val="000000"/>
              </a:solidFill>
              <a:latin typeface="Arial"/>
              <a:ea typeface="Arial"/>
              <a:cs typeface="Arial"/>
              <a:sym typeface="Arial"/>
            </a:endParaRPr>
          </a:p>
        </p:txBody>
      </p:sp>
      <p:pic>
        <p:nvPicPr>
          <p:cNvPr id="181" name="Google Shape;181;p23"/>
          <p:cNvPicPr preferRelativeResize="0"/>
          <p:nvPr/>
        </p:nvPicPr>
        <p:blipFill>
          <a:blip r:embed="rId5">
            <a:alphaModFix/>
          </a:blip>
          <a:stretch>
            <a:fillRect/>
          </a:stretch>
        </p:blipFill>
        <p:spPr>
          <a:xfrm>
            <a:off x="5073902" y="3332450"/>
            <a:ext cx="5791928" cy="3217750"/>
          </a:xfrm>
          <a:prstGeom prst="rect">
            <a:avLst/>
          </a:prstGeom>
          <a:noFill/>
          <a:ln>
            <a:noFill/>
          </a:ln>
        </p:spPr>
      </p:pic>
      <p:sp>
        <p:nvSpPr>
          <p:cNvPr id="182" name="Google Shape;182;p23"/>
          <p:cNvSpPr txBox="1"/>
          <p:nvPr/>
        </p:nvSpPr>
        <p:spPr>
          <a:xfrm>
            <a:off x="7433538" y="6451700"/>
            <a:ext cx="2170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a:t>
            </a:r>
            <a:r>
              <a:rPr lang="en-US" sz="800"/>
              <a:t>https://www.intmath.com/</a:t>
            </a:r>
            <a:endParaRPr b="1" i="0" sz="8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4"/>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300"/>
              <a:t>Mutually Exclusive/Disjoint Events</a:t>
            </a:r>
            <a:endParaRPr sz="2300"/>
          </a:p>
          <a:p>
            <a:pPr indent="0" lvl="0" marL="0" rtl="0" algn="l">
              <a:spcBef>
                <a:spcPts val="0"/>
              </a:spcBef>
              <a:spcAft>
                <a:spcPts val="0"/>
              </a:spcAft>
              <a:buClr>
                <a:schemeClr val="dk2"/>
              </a:buClr>
              <a:buSzPts val="6000"/>
              <a:buFont typeface="Georgia"/>
              <a:buNone/>
            </a:pPr>
            <a:r>
              <a:rPr lang="en-US" sz="1800"/>
              <a:t>Examples</a:t>
            </a:r>
            <a:endParaRPr sz="1800"/>
          </a:p>
        </p:txBody>
      </p:sp>
      <p:sp>
        <p:nvSpPr>
          <p:cNvPr id="188" name="Google Shape;188;p24"/>
          <p:cNvSpPr txBox="1"/>
          <p:nvPr/>
        </p:nvSpPr>
        <p:spPr>
          <a:xfrm>
            <a:off x="1334888" y="6550200"/>
            <a:ext cx="2170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a:t>
            </a:r>
            <a:r>
              <a:rPr lang="en-US" sz="800"/>
              <a:t>https://www.hellovaia.com/</a:t>
            </a:r>
            <a:endParaRPr b="1" i="0" sz="800" u="none" cap="none" strike="noStrike">
              <a:solidFill>
                <a:srgbClr val="000000"/>
              </a:solidFill>
              <a:latin typeface="Arial"/>
              <a:ea typeface="Arial"/>
              <a:cs typeface="Arial"/>
              <a:sym typeface="Arial"/>
            </a:endParaRPr>
          </a:p>
        </p:txBody>
      </p:sp>
      <p:pic>
        <p:nvPicPr>
          <p:cNvPr id="189" name="Google Shape;189;p24"/>
          <p:cNvPicPr preferRelativeResize="0"/>
          <p:nvPr/>
        </p:nvPicPr>
        <p:blipFill>
          <a:blip r:embed="rId3">
            <a:alphaModFix/>
          </a:blip>
          <a:stretch>
            <a:fillRect/>
          </a:stretch>
        </p:blipFill>
        <p:spPr>
          <a:xfrm>
            <a:off x="337350" y="1847448"/>
            <a:ext cx="4291825" cy="2849425"/>
          </a:xfrm>
          <a:prstGeom prst="rect">
            <a:avLst/>
          </a:prstGeom>
          <a:noFill/>
          <a:ln>
            <a:noFill/>
          </a:ln>
        </p:spPr>
      </p:pic>
      <p:pic>
        <p:nvPicPr>
          <p:cNvPr id="190" name="Google Shape;190;p24"/>
          <p:cNvPicPr preferRelativeResize="0"/>
          <p:nvPr/>
        </p:nvPicPr>
        <p:blipFill>
          <a:blip r:embed="rId4">
            <a:alphaModFix/>
          </a:blip>
          <a:stretch>
            <a:fillRect/>
          </a:stretch>
        </p:blipFill>
        <p:spPr>
          <a:xfrm>
            <a:off x="388650" y="4626150"/>
            <a:ext cx="3867900" cy="1983850"/>
          </a:xfrm>
          <a:prstGeom prst="rect">
            <a:avLst/>
          </a:prstGeom>
          <a:noFill/>
          <a:ln>
            <a:noFill/>
          </a:ln>
        </p:spPr>
      </p:pic>
      <p:pic>
        <p:nvPicPr>
          <p:cNvPr id="191" name="Google Shape;191;p24"/>
          <p:cNvPicPr preferRelativeResize="0"/>
          <p:nvPr/>
        </p:nvPicPr>
        <p:blipFill>
          <a:blip r:embed="rId5">
            <a:alphaModFix/>
          </a:blip>
          <a:stretch>
            <a:fillRect/>
          </a:stretch>
        </p:blipFill>
        <p:spPr>
          <a:xfrm>
            <a:off x="4552975" y="1859975"/>
            <a:ext cx="7465849" cy="4277450"/>
          </a:xfrm>
          <a:prstGeom prst="rect">
            <a:avLst/>
          </a:prstGeom>
          <a:noFill/>
          <a:ln>
            <a:noFill/>
          </a:ln>
        </p:spPr>
      </p:pic>
      <p:sp>
        <p:nvSpPr>
          <p:cNvPr id="192" name="Google Shape;192;p24"/>
          <p:cNvSpPr txBox="1"/>
          <p:nvPr/>
        </p:nvSpPr>
        <p:spPr>
          <a:xfrm>
            <a:off x="7575702" y="6137425"/>
            <a:ext cx="25746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a:t>
            </a:r>
            <a:r>
              <a:rPr lang="en-US" sz="800"/>
              <a:t>https://www.varsitytutors.com/</a:t>
            </a:r>
            <a:endParaRPr b="1" i="0" sz="8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UNCG-White-TopNavyBar">
  <a:themeElements>
    <a:clrScheme name="uncg-brand-2018_v1">
      <a:dk1>
        <a:srgbClr val="000000"/>
      </a:dk1>
      <a:lt1>
        <a:srgbClr val="FFFFFF"/>
      </a:lt1>
      <a:dk2>
        <a:srgbClr val="0F2044"/>
      </a:dk2>
      <a:lt2>
        <a:srgbClr val="BEC0C2"/>
      </a:lt2>
      <a:accent1>
        <a:srgbClr val="FFB71B"/>
      </a:accent1>
      <a:accent2>
        <a:srgbClr val="92D1B3"/>
      </a:accent2>
      <a:accent3>
        <a:srgbClr val="00698C"/>
      </a:accent3>
      <a:accent4>
        <a:srgbClr val="A00C30"/>
      </a:accent4>
      <a:accent5>
        <a:srgbClr val="A59C87"/>
      </a:accent5>
      <a:accent6>
        <a:srgbClr val="4FC2BF"/>
      </a:accent6>
      <a:hlink>
        <a:srgbClr val="00698C"/>
      </a:hlink>
      <a:folHlink>
        <a:srgbClr val="A6B0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UNCG Cover Slides">
  <a:themeElements>
    <a:clrScheme name="uncg-brand-2018_v1">
      <a:dk1>
        <a:srgbClr val="000000"/>
      </a:dk1>
      <a:lt1>
        <a:srgbClr val="FFFFFF"/>
      </a:lt1>
      <a:dk2>
        <a:srgbClr val="0F2044"/>
      </a:dk2>
      <a:lt2>
        <a:srgbClr val="BEC0C2"/>
      </a:lt2>
      <a:accent1>
        <a:srgbClr val="FFB71B"/>
      </a:accent1>
      <a:accent2>
        <a:srgbClr val="92D1B3"/>
      </a:accent2>
      <a:accent3>
        <a:srgbClr val="00698C"/>
      </a:accent3>
      <a:accent4>
        <a:srgbClr val="A00C30"/>
      </a:accent4>
      <a:accent5>
        <a:srgbClr val="A59C87"/>
      </a:accent5>
      <a:accent6>
        <a:srgbClr val="4FC2BF"/>
      </a:accent6>
      <a:hlink>
        <a:srgbClr val="00698C"/>
      </a:hlink>
      <a:folHlink>
        <a:srgbClr val="A6B0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